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311" r:id="rId3"/>
    <p:sldId id="312" r:id="rId4"/>
    <p:sldId id="351" r:id="rId5"/>
    <p:sldId id="356" r:id="rId6"/>
    <p:sldId id="376" r:id="rId7"/>
    <p:sldId id="377" r:id="rId8"/>
    <p:sldId id="364" r:id="rId9"/>
    <p:sldId id="365" r:id="rId10"/>
    <p:sldId id="368" r:id="rId11"/>
    <p:sldId id="367" r:id="rId12"/>
    <p:sldId id="369" r:id="rId13"/>
    <p:sldId id="370" r:id="rId14"/>
    <p:sldId id="357" r:id="rId15"/>
    <p:sldId id="361" r:id="rId16"/>
    <p:sldId id="362" r:id="rId17"/>
    <p:sldId id="363" r:id="rId18"/>
    <p:sldId id="359" r:id="rId19"/>
    <p:sldId id="378" r:id="rId20"/>
    <p:sldId id="379" r:id="rId21"/>
    <p:sldId id="371" r:id="rId22"/>
    <p:sldId id="372" r:id="rId23"/>
    <p:sldId id="373" r:id="rId24"/>
    <p:sldId id="375" r:id="rId25"/>
    <p:sldId id="270" r:id="rId26"/>
  </p:sldIdLst>
  <p:sldSz cx="9144000" cy="6858000" type="screen4x3"/>
  <p:notesSz cx="6858000" cy="9144000"/>
  <p:defaultTextStyle>
    <a:lvl1pPr>
      <a:defRPr>
        <a:latin typeface="Calibri"/>
        <a:ea typeface="Calibri"/>
        <a:cs typeface="Calibri"/>
        <a:sym typeface="Calibri"/>
      </a:defRPr>
    </a:lvl1pPr>
    <a:lvl2pPr indent="457200">
      <a:defRPr>
        <a:latin typeface="Calibri"/>
        <a:ea typeface="Calibri"/>
        <a:cs typeface="Calibri"/>
        <a:sym typeface="Calibri"/>
      </a:defRPr>
    </a:lvl2pPr>
    <a:lvl3pPr indent="914400">
      <a:defRPr>
        <a:latin typeface="Calibri"/>
        <a:ea typeface="Calibri"/>
        <a:cs typeface="Calibri"/>
        <a:sym typeface="Calibri"/>
      </a:defRPr>
    </a:lvl3pPr>
    <a:lvl4pPr indent="1371600">
      <a:defRPr>
        <a:latin typeface="Calibri"/>
        <a:ea typeface="Calibri"/>
        <a:cs typeface="Calibri"/>
        <a:sym typeface="Calibri"/>
      </a:defRPr>
    </a:lvl4pPr>
    <a:lvl5pPr indent="1828800">
      <a:defRPr>
        <a:latin typeface="Calibri"/>
        <a:ea typeface="Calibri"/>
        <a:cs typeface="Calibri"/>
        <a:sym typeface="Calibri"/>
      </a:defRPr>
    </a:lvl5pPr>
    <a:lvl6pPr>
      <a:defRPr>
        <a:latin typeface="Calibri"/>
        <a:ea typeface="Calibri"/>
        <a:cs typeface="Calibri"/>
        <a:sym typeface="Calibri"/>
      </a:defRPr>
    </a:lvl6pPr>
    <a:lvl7pPr>
      <a:defRPr>
        <a:latin typeface="Calibri"/>
        <a:ea typeface="Calibri"/>
        <a:cs typeface="Calibri"/>
        <a:sym typeface="Calibri"/>
      </a:defRPr>
    </a:lvl7pPr>
    <a:lvl8pPr>
      <a:defRPr>
        <a:latin typeface="Calibri"/>
        <a:ea typeface="Calibri"/>
        <a:cs typeface="Calibri"/>
        <a:sym typeface="Calibri"/>
      </a:defRPr>
    </a:lvl8pPr>
    <a:lvl9pPr>
      <a:defRPr>
        <a:latin typeface="Calibri"/>
        <a:ea typeface="Calibri"/>
        <a:cs typeface="Calibri"/>
        <a:sym typeface="Calibri"/>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B200"/>
    <a:srgbClr val="FFCC66"/>
    <a:srgbClr val="F27212"/>
    <a:srgbClr val="DE660C"/>
    <a:srgbClr val="D28218"/>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FD7E7"/>
          </a:solidFill>
        </a:fill>
      </a:tcStyle>
    </a:wholeTbl>
    <a:band2H>
      <a:tcTxStyle/>
      <a:tcStyle>
        <a:tcBdr/>
        <a:fill>
          <a:solidFill>
            <a:srgbClr val="E8ECF4"/>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4F81BD"/>
          </a:solidFill>
        </a:fill>
      </a:tcStyle>
    </a:firstRow>
  </a:tblStyle>
  <a:tblStyle styleId="{C7B018BB-80A7-4F77-B60F-C8B233D01FF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FFFFF"/>
          </a:solidFill>
        </a:fill>
      </a:tcStyle>
    </a:wholeTbl>
    <a:band2H>
      <a:tcTxStyle/>
      <a:tcStyle>
        <a:tcBdr/>
        <a:fill>
          <a:solidFill>
            <a:srgbClr val="FFFFFF"/>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FFFFF"/>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FFFFF"/>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FFFFF"/>
          </a:solidFill>
        </a:fill>
      </a:tcStyle>
    </a:firstRow>
  </a:tblStyle>
  <a:tblStyle styleId="{EEE7283C-3CF3-47DC-8721-378D4A62B22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E3CECE"/>
          </a:solidFill>
        </a:fill>
      </a:tcStyle>
    </a:wholeTbl>
    <a:band2H>
      <a:tcTxStyle/>
      <a:tcStyle>
        <a:tcBdr/>
        <a:fill>
          <a:solidFill>
            <a:srgbClr val="F1E8E8"/>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AE4846"/>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AE4846"/>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AE4846"/>
          </a:solidFill>
        </a:fill>
      </a:tcStyle>
    </a:firstRow>
  </a:tblStyle>
  <a:tblStyle styleId="{CF821DB8-F4EB-4A41-A1BA-3FCAFE7338EE}" styleName="">
    <a:tblBg/>
    <a:wholeTbl>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n">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4F81BD"/>
          </a:solidFill>
        </a:fill>
      </a:tcStyle>
    </a:firstCol>
    <a:lastRow>
      <a:tcTxStyle b="on" i="on">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4F81BD"/>
          </a:solidFill>
        </a:fill>
      </a:tcStyle>
    </a:firstRow>
  </a:tblStyle>
  <a:tblStyle styleId="{33BA23B1-9221-436E-865A-0063620EA4FD}"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a:tcStyle>
        <a:tcBdr/>
        <a:fill>
          <a:solidFill>
            <a:srgbClr val="E6E6E6"/>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2708684C-4D16-4618-839F-0558EEFCDFE6}" styleName="">
    <a:tblBg/>
    <a:wholeTbl>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a:tcStyle>
        <a:tcBdr/>
        <a:fill>
          <a:solidFill>
            <a:srgbClr val="FFFFFF"/>
          </a:solidFill>
        </a:fill>
      </a:tcStyle>
    </a:band2H>
    <a:firstCol>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508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0555" autoAdjust="0"/>
  </p:normalViewPr>
  <p:slideViewPr>
    <p:cSldViewPr>
      <p:cViewPr varScale="1">
        <p:scale>
          <a:sx n="89" d="100"/>
          <a:sy n="89" d="100"/>
        </p:scale>
        <p:origin x="1744" y="16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hape 9"/>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10" name="Shape 10"/>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1304777429"/>
      </p:ext>
    </p:extLst>
  </p:cSld>
  <p:clrMap bg1="lt1" tx1="dk1" bg2="lt2" tx2="dk2" accent1="accent1" accent2="accent2" accent3="accent3" accent4="accent4" accent5="accent5" accent6="accent6" hlink="hlink" folHlink="folHlink"/>
  <p:notesStyle>
    <a:lvl1pPr defTabSz="457200">
      <a:lnSpc>
        <a:spcPct val="117999"/>
      </a:lnSpc>
      <a:defRPr sz="2200">
        <a:latin typeface="+mn-lt"/>
        <a:ea typeface="+mn-ea"/>
        <a:cs typeface="+mn-cs"/>
        <a:sym typeface="Helvetica Neue"/>
      </a:defRPr>
    </a:lvl1pPr>
    <a:lvl2pPr indent="228600" defTabSz="457200">
      <a:lnSpc>
        <a:spcPct val="117999"/>
      </a:lnSpc>
      <a:defRPr sz="2200">
        <a:latin typeface="+mn-lt"/>
        <a:ea typeface="+mn-ea"/>
        <a:cs typeface="+mn-cs"/>
        <a:sym typeface="Helvetica Neue"/>
      </a:defRPr>
    </a:lvl2pPr>
    <a:lvl3pPr indent="457200" defTabSz="457200">
      <a:lnSpc>
        <a:spcPct val="117999"/>
      </a:lnSpc>
      <a:defRPr sz="2200">
        <a:latin typeface="+mn-lt"/>
        <a:ea typeface="+mn-ea"/>
        <a:cs typeface="+mn-cs"/>
        <a:sym typeface="Helvetica Neue"/>
      </a:defRPr>
    </a:lvl3pPr>
    <a:lvl4pPr indent="685800" defTabSz="457200">
      <a:lnSpc>
        <a:spcPct val="117999"/>
      </a:lnSpc>
      <a:defRPr sz="2200">
        <a:latin typeface="+mn-lt"/>
        <a:ea typeface="+mn-ea"/>
        <a:cs typeface="+mn-cs"/>
        <a:sym typeface="Helvetica Neue"/>
      </a:defRPr>
    </a:lvl4pPr>
    <a:lvl5pPr indent="914400" defTabSz="457200">
      <a:lnSpc>
        <a:spcPct val="117999"/>
      </a:lnSpc>
      <a:defRPr sz="2200">
        <a:latin typeface="+mn-lt"/>
        <a:ea typeface="+mn-ea"/>
        <a:cs typeface="+mn-cs"/>
        <a:sym typeface="Helvetica Neue"/>
      </a:defRPr>
    </a:lvl5pPr>
    <a:lvl6pPr indent="1143000" defTabSz="457200">
      <a:lnSpc>
        <a:spcPct val="117999"/>
      </a:lnSpc>
      <a:defRPr sz="2200">
        <a:latin typeface="+mn-lt"/>
        <a:ea typeface="+mn-ea"/>
        <a:cs typeface="+mn-cs"/>
        <a:sym typeface="Helvetica Neue"/>
      </a:defRPr>
    </a:lvl6pPr>
    <a:lvl7pPr indent="1371600" defTabSz="457200">
      <a:lnSpc>
        <a:spcPct val="117999"/>
      </a:lnSpc>
      <a:defRPr sz="2200">
        <a:latin typeface="+mn-lt"/>
        <a:ea typeface="+mn-ea"/>
        <a:cs typeface="+mn-cs"/>
        <a:sym typeface="Helvetica Neue"/>
      </a:defRPr>
    </a:lvl7pPr>
    <a:lvl8pPr indent="1600200" defTabSz="457200">
      <a:lnSpc>
        <a:spcPct val="117999"/>
      </a:lnSpc>
      <a:defRPr sz="2200">
        <a:latin typeface="+mn-lt"/>
        <a:ea typeface="+mn-ea"/>
        <a:cs typeface="+mn-cs"/>
        <a:sym typeface="Helvetica Neue"/>
      </a:defRPr>
    </a:lvl8pPr>
    <a:lvl9pPr indent="1828800" defTabSz="45720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删除项目</a:t>
            </a:r>
            <a:r>
              <a:rPr lang="en-US" altLang="zh-CN" dirty="0"/>
              <a:t>pod</a:t>
            </a:r>
            <a:r>
              <a:rPr lang="zh-CN" altLang="en-US" dirty="0"/>
              <a:t>语法参考：</a:t>
            </a:r>
            <a:r>
              <a:rPr lang="en-US" altLang="zh-CN" dirty="0"/>
              <a:t>http://stackoverflow.com/questions/16427421/how-to-remove-cocoapods-from-a-project</a:t>
            </a:r>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a:t>Podfile</a:t>
            </a:r>
            <a:r>
              <a:rPr lang="zh-CN" altLang="en-US" dirty="0"/>
              <a:t>语法参考：</a:t>
            </a:r>
            <a:r>
              <a:rPr lang="en-US" altLang="zh-CN" dirty="0"/>
              <a:t>https://guides.cocoapods.org/syntax/podfile.html</a:t>
            </a:r>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删除项目</a:t>
            </a:r>
            <a:r>
              <a:rPr lang="en-US" altLang="zh-CN" dirty="0"/>
              <a:t>pod</a:t>
            </a:r>
            <a:r>
              <a:rPr lang="zh-CN" altLang="en-US" dirty="0"/>
              <a:t>语法参考：</a:t>
            </a:r>
            <a:r>
              <a:rPr lang="en-US" altLang="zh-CN" dirty="0"/>
              <a:t>http://stackoverflow.com/questions/16427421/how-to-remove-cocoapods-from-a-project</a:t>
            </a:r>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参考：</a:t>
            </a:r>
            <a:r>
              <a:rPr lang="en-US" altLang="zh-CN" dirty="0"/>
              <a:t>http://nshipster.cn/unit-testing/</a:t>
            </a:r>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algn="r"/>
            <a:r>
              <a:rPr lang="en-US" altLang="zh-CN" dirty="0"/>
              <a:t>https://developer.apple.com/library/prerelease/content/documentation/DeveloperTools/Conceptual/testing_with_xcode/chapters/09-ui_testing.html#//apple_ref/doc/uid/TP40014132-CH13-SW1</a:t>
            </a:r>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mtClean="0"/>
              <a:t>参考：</a:t>
            </a:r>
            <a:r>
              <a:rPr lang="pl-PL" altLang="zh-CN" smtClean="0"/>
              <a:t>https://zh.wikipedia.org/wiki/</a:t>
            </a:r>
            <a:r>
              <a:rPr lang="zh-CN" altLang="en-US" smtClean="0"/>
              <a:t>单元测试</a:t>
            </a:r>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a:xfrm>
            <a:off x="3884613" y="8685213"/>
            <a:ext cx="2971800" cy="457200"/>
          </a:xfrm>
          <a:prstGeom prst="rect">
            <a:avLst/>
          </a:prstGeom>
        </p:spPr>
        <p:txBody>
          <a:bodyPr/>
          <a:lstStyle/>
          <a:p>
            <a:fld id="{74A5C7E4-492F-4F71-B256-8F319C0704D0}" type="slidenum">
              <a:rPr lang="zh-CN" altLang="en-US" smtClean="0"/>
              <a:pPr/>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6" name="Shape 6"/>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
        <p:nvSpPr>
          <p:cNvPr id="7" name="Shape 7"/>
          <p:cNvSpPr>
            <a:spLocks noGrp="1"/>
          </p:cNvSpPr>
          <p:nvPr>
            <p:ph type="title"/>
          </p:nvPr>
        </p:nvSpPr>
        <p:spPr>
          <a:prstGeom prst="rect">
            <a:avLst/>
          </a:prstGeom>
        </p:spPr>
        <p:txBody>
          <a:bodyPr/>
          <a:lstStyle/>
          <a:p>
            <a:pPr lvl="0"/>
            <a:endParaRPr/>
          </a:p>
        </p:txBody>
      </p:sp>
      <p:sp>
        <p:nvSpPr>
          <p:cNvPr id="8" name="Shape 8"/>
          <p:cNvSpPr>
            <a:spLocks noGrp="1"/>
          </p:cNvSpPr>
          <p:nvPr>
            <p:ph type="body" idx="1"/>
          </p:nvPr>
        </p:nvSpPr>
        <p:spPr>
          <a:prstGeom prst="rect">
            <a:avLst/>
          </a:prstGeom>
        </p:spPr>
        <p:txBody>
          <a:bodyPr/>
          <a:lstStyle/>
          <a:p>
            <a:pPr lvl="0"/>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cxnSp>
        <p:nvCxnSpPr>
          <p:cNvPr id="7" name="直接连接符 6"/>
          <p:cNvCxnSpPr/>
          <p:nvPr userDrawn="1"/>
        </p:nvCxnSpPr>
        <p:spPr>
          <a:xfrm>
            <a:off x="0" y="908720"/>
            <a:ext cx="7164288" cy="0"/>
          </a:xfrm>
          <a:prstGeom prst="line">
            <a:avLst/>
          </a:prstGeom>
          <a:ln w="19050">
            <a:solidFill>
              <a:srgbClr val="FFC000"/>
            </a:solidFill>
          </a:ln>
        </p:spPr>
        <p:style>
          <a:lnRef idx="1">
            <a:schemeClr val="accent2"/>
          </a:lnRef>
          <a:fillRef idx="0">
            <a:schemeClr val="accent2"/>
          </a:fillRef>
          <a:effectRef idx="0">
            <a:schemeClr val="accent2"/>
          </a:effectRef>
          <a:fontRef idx="minor">
            <a:schemeClr val="tx1"/>
          </a:fontRef>
        </p:style>
      </p:cxnSp>
      <p:sp>
        <p:nvSpPr>
          <p:cNvPr id="8" name="直角三角形 7"/>
          <p:cNvSpPr/>
          <p:nvPr userDrawn="1"/>
        </p:nvSpPr>
        <p:spPr>
          <a:xfrm rot="16200000">
            <a:off x="7879804" y="5593804"/>
            <a:ext cx="1115616" cy="1412776"/>
          </a:xfrm>
          <a:prstGeom prst="rtTriangl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Picture 3"/>
          <p:cNvPicPr>
            <a:picLocks noChangeAspect="1" noChangeArrowheads="1"/>
          </p:cNvPicPr>
          <p:nvPr userDrawn="1"/>
        </p:nvPicPr>
        <p:blipFill>
          <a:blip r:embed="rId2" cstate="email"/>
          <a:srcRect/>
          <a:stretch>
            <a:fillRect/>
          </a:stretch>
        </p:blipFill>
        <p:spPr bwMode="auto">
          <a:xfrm>
            <a:off x="7236296" y="348117"/>
            <a:ext cx="1907704" cy="704619"/>
          </a:xfrm>
          <a:prstGeom prst="rect">
            <a:avLst/>
          </a:prstGeom>
          <a:noFill/>
          <a:ln w="9525">
            <a:noFill/>
            <a:miter lim="800000"/>
            <a:headEnd/>
            <a:tailEnd/>
          </a:ln>
        </p:spPr>
      </p:pic>
      <p:sp>
        <p:nvSpPr>
          <p:cNvPr id="2" name="标题 1"/>
          <p:cNvSpPr>
            <a:spLocks noGrp="1"/>
          </p:cNvSpPr>
          <p:nvPr>
            <p:ph type="title" hasCustomPrompt="1"/>
          </p:nvPr>
        </p:nvSpPr>
        <p:spPr>
          <a:xfrm>
            <a:off x="251520" y="0"/>
            <a:ext cx="8229600" cy="1143000"/>
          </a:xfrm>
        </p:spPr>
        <p:txBody>
          <a:bodyPr>
            <a:normAutofit/>
          </a:bodyPr>
          <a:lstStyle>
            <a:lvl1pPr algn="l">
              <a:defRPr sz="2000" b="1">
                <a:latin typeface="微软雅黑" pitchFamily="34" charset="-122"/>
                <a:ea typeface="微软雅黑" pitchFamily="34" charset="-122"/>
              </a:defRPr>
            </a:lvl1pPr>
          </a:lstStyle>
          <a:p>
            <a:r>
              <a:rPr lang="zh-CN" altLang="en-US" sz="2000" b="1" dirty="0" smtClean="0">
                <a:latin typeface="微软雅黑" pitchFamily="34" charset="-122"/>
                <a:ea typeface="微软雅黑" pitchFamily="34" charset="-122"/>
              </a:rPr>
              <a:t>此处</a:t>
            </a:r>
            <a:r>
              <a:rPr lang="en-US" altLang="zh-CN" sz="2000" b="1" dirty="0" smtClean="0">
                <a:latin typeface="微软雅黑" pitchFamily="34" charset="-122"/>
                <a:ea typeface="微软雅黑" pitchFamily="34" charset="-122"/>
              </a:rPr>
              <a:t>Storyline:</a:t>
            </a:r>
            <a:r>
              <a:rPr lang="zh-CN" altLang="en-US" sz="2000" b="1" dirty="0" smtClean="0">
                <a:latin typeface="微软雅黑" pitchFamily="34" charset="-122"/>
                <a:ea typeface="微软雅黑" pitchFamily="34" charset="-122"/>
              </a:rPr>
              <a:t>微软雅黑</a:t>
            </a:r>
            <a:r>
              <a:rPr lang="en-US" altLang="zh-CN" sz="2000" b="1" dirty="0" smtClean="0">
                <a:latin typeface="微软雅黑" pitchFamily="34" charset="-122"/>
                <a:ea typeface="微软雅黑" pitchFamily="34" charset="-122"/>
              </a:rPr>
              <a:t>20</a:t>
            </a:r>
            <a:r>
              <a:rPr lang="zh-CN" altLang="en-US" sz="2000" b="1" dirty="0" smtClean="0">
                <a:latin typeface="微软雅黑" pitchFamily="34" charset="-122"/>
                <a:ea typeface="微软雅黑" pitchFamily="34" charset="-122"/>
              </a:rPr>
              <a:t>号加粗，不可超过两行，句尾</a:t>
            </a:r>
            <a:r>
              <a:rPr lang="en-US" altLang="zh-CN" sz="2000" b="1" dirty="0" smtClean="0">
                <a:latin typeface="微软雅黑" pitchFamily="34" charset="-122"/>
                <a:ea typeface="微软雅黑" pitchFamily="34" charset="-122"/>
              </a:rPr>
              <a:t/>
            </a:r>
            <a:br>
              <a:rPr lang="en-US" altLang="zh-CN" sz="2000" b="1" dirty="0" smtClean="0">
                <a:latin typeface="微软雅黑" pitchFamily="34" charset="-122"/>
                <a:ea typeface="微软雅黑" pitchFamily="34" charset="-122"/>
              </a:rPr>
            </a:br>
            <a:r>
              <a:rPr lang="zh-CN" altLang="en-US" sz="2000" b="1" dirty="0" smtClean="0">
                <a:latin typeface="微软雅黑" pitchFamily="34" charset="-122"/>
                <a:ea typeface="微软雅黑" pitchFamily="34" charset="-122"/>
              </a:rPr>
              <a:t>不可用句号</a:t>
            </a:r>
            <a:endParaRPr lang="zh-CN" altLang="en-US" dirty="0"/>
          </a:p>
        </p:txBody>
      </p:sp>
      <p:sp>
        <p:nvSpPr>
          <p:cNvPr id="3" name="内容占位符 2"/>
          <p:cNvSpPr>
            <a:spLocks noGrp="1"/>
          </p:cNvSpPr>
          <p:nvPr>
            <p:ph idx="1"/>
          </p:nvPr>
        </p:nvSpPr>
        <p:spPr/>
        <p:txBody>
          <a:bodyPr>
            <a:normAutofit/>
          </a:bodyPr>
          <a:lstStyle>
            <a:lvl1pPr>
              <a:defRPr sz="1800">
                <a:latin typeface="微软雅黑" pitchFamily="34" charset="-122"/>
                <a:ea typeface="微软雅黑" pitchFamily="34" charset="-122"/>
              </a:defRPr>
            </a:lvl1pPr>
            <a:lvl2pPr>
              <a:defRPr sz="1800">
                <a:latin typeface="微软雅黑" pitchFamily="34" charset="-122"/>
                <a:ea typeface="微软雅黑" pitchFamily="34" charset="-122"/>
              </a:defRPr>
            </a:lvl2pPr>
            <a:lvl3pPr>
              <a:defRPr sz="1800">
                <a:latin typeface="微软雅黑" pitchFamily="34" charset="-122"/>
                <a:ea typeface="微软雅黑" pitchFamily="34" charset="-122"/>
              </a:defRPr>
            </a:lvl3pPr>
            <a:lvl4pPr>
              <a:defRPr sz="1800">
                <a:latin typeface="微软雅黑" pitchFamily="34" charset="-122"/>
                <a:ea typeface="微软雅黑" pitchFamily="34" charset="-122"/>
              </a:defRPr>
            </a:lvl4pPr>
            <a:lvl5pPr>
              <a:defRPr sz="1800">
                <a:latin typeface="微软雅黑" pitchFamily="34" charset="-122"/>
                <a:ea typeface="微软雅黑" pitchFamily="34" charset="-122"/>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10"/>
          </p:nvPr>
        </p:nvSpPr>
        <p:spPr>
          <a:xfrm>
            <a:off x="457200" y="6356350"/>
            <a:ext cx="2133600" cy="365125"/>
          </a:xfrm>
          <a:prstGeom prst="rect">
            <a:avLst/>
          </a:prstGeom>
        </p:spPr>
        <p:txBody>
          <a:bodyPr/>
          <a:lstStyle/>
          <a:p>
            <a:fld id="{D1A02A28-C7FA-480D-8CDF-860309114520}" type="datetimeFigureOut">
              <a:rPr lang="zh-CN" altLang="en-US" smtClean="0"/>
              <a:pPr/>
              <a:t>2018/1/24</a:t>
            </a:fld>
            <a:endParaRPr lang="zh-CN" altLang="en-US"/>
          </a:p>
        </p:txBody>
      </p:sp>
      <p:sp>
        <p:nvSpPr>
          <p:cNvPr id="5" name="页脚占位符 4"/>
          <p:cNvSpPr>
            <a:spLocks noGrp="1"/>
          </p:cNvSpPr>
          <p:nvPr>
            <p:ph type="ftr" sz="quarter" idx="11"/>
          </p:nvPr>
        </p:nvSpPr>
        <p:spPr>
          <a:xfrm>
            <a:off x="3124200" y="6356350"/>
            <a:ext cx="2895600" cy="365125"/>
          </a:xfrm>
          <a:prstGeom prst="rect">
            <a:avLst/>
          </a:prstGeom>
        </p:spPr>
        <p:txBody>
          <a:bodyPr/>
          <a:lstStyle/>
          <a:p>
            <a:endParaRPr lang="zh-CN" altLang="en-US"/>
          </a:p>
        </p:txBody>
      </p:sp>
      <p:sp>
        <p:nvSpPr>
          <p:cNvPr id="6" name="灯片编号占位符 5"/>
          <p:cNvSpPr>
            <a:spLocks noGrp="1"/>
          </p:cNvSpPr>
          <p:nvPr>
            <p:ph type="sldNum" sz="quarter" idx="12"/>
          </p:nvPr>
        </p:nvSpPr>
        <p:spPr/>
        <p:txBody>
          <a:bodyPr/>
          <a:lstStyle/>
          <a:p>
            <a:fld id="{99884BC9-6CF7-4F5F-90AB-E345396CDAC2}"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sldNum" sz="quarter" idx="2"/>
          </p:nvPr>
        </p:nvSpPr>
        <p:spPr>
          <a:xfrm>
            <a:off x="6553200" y="6406785"/>
            <a:ext cx="2133600" cy="264255"/>
          </a:xfrm>
          <a:prstGeom prst="rect">
            <a:avLst/>
          </a:prstGeom>
          <a:ln w="12700">
            <a:miter lim="400000"/>
          </a:ln>
        </p:spPr>
        <p:txBody>
          <a:bodyPr lIns="45719" rIns="45719" anchor="ctr">
            <a:spAutoFit/>
          </a:bodyPr>
          <a:lstStyle>
            <a:lvl1pPr algn="r">
              <a:defRPr sz="1200">
                <a:solidFill>
                  <a:srgbClr val="898989"/>
                </a:solidFill>
                <a:latin typeface="Arial"/>
                <a:ea typeface="Arial"/>
                <a:cs typeface="Arial"/>
                <a:sym typeface="Arial"/>
              </a:defRPr>
            </a:lvl1pPr>
          </a:lstStyle>
          <a:p>
            <a:pPr lvl="0"/>
            <a:fld id="{86CB4B4D-7CA3-9044-876B-883B54F8677D}" type="slidenum">
              <a:rPr/>
              <a:pPr lvl="0"/>
              <a:t>‹#›</a:t>
            </a:fld>
            <a:endParaRPr/>
          </a:p>
        </p:txBody>
      </p:sp>
      <p:sp>
        <p:nvSpPr>
          <p:cNvPr id="3" name="Shape 3"/>
          <p:cNvSpPr>
            <a:spLocks noGrp="1"/>
          </p:cNvSpPr>
          <p:nvPr>
            <p:ph type="title"/>
          </p:nvPr>
        </p:nvSpPr>
        <p:spPr>
          <a:xfrm>
            <a:off x="685800" y="1844675"/>
            <a:ext cx="7772400" cy="2041525"/>
          </a:xfrm>
          <a:prstGeom prst="rect">
            <a:avLst/>
          </a:prstGeom>
          <a:ln w="12700">
            <a:miter lim="400000"/>
          </a:ln>
        </p:spPr>
        <p:txBody>
          <a:bodyPr lIns="45719" rIns="45719" anchor="ctr"/>
          <a:lstStyle/>
          <a:p>
            <a:pPr lvl="0"/>
            <a:endParaRPr/>
          </a:p>
        </p:txBody>
      </p:sp>
      <p:sp>
        <p:nvSpPr>
          <p:cNvPr id="4" name="Shape 4"/>
          <p:cNvSpPr>
            <a:spLocks noGrp="1"/>
          </p:cNvSpPr>
          <p:nvPr>
            <p:ph type="body" idx="1"/>
          </p:nvPr>
        </p:nvSpPr>
        <p:spPr>
          <a:xfrm>
            <a:off x="1371600" y="3886200"/>
            <a:ext cx="6400800" cy="2971800"/>
          </a:xfrm>
          <a:prstGeom prst="rect">
            <a:avLst/>
          </a:prstGeom>
          <a:ln w="12700">
            <a:miter lim="400000"/>
          </a:ln>
        </p:spPr>
        <p:txBody>
          <a:bodyPr lIns="45719" rIns="45719"/>
          <a:lstStyle/>
          <a:p>
            <a:pPr lvl="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p:txStyles>
    <p:titleStyle>
      <a:lvl1pPr marL="914400" indent="-914400" algn="ctr">
        <a:defRPr sz="4400">
          <a:latin typeface="Calibri"/>
          <a:ea typeface="Calibri"/>
          <a:cs typeface="Calibri"/>
          <a:sym typeface="Calibri"/>
        </a:defRPr>
      </a:lvl1pPr>
      <a:lvl2pPr marL="914400" indent="-914400" algn="ctr">
        <a:defRPr sz="4400">
          <a:latin typeface="Calibri"/>
          <a:ea typeface="Calibri"/>
          <a:cs typeface="Calibri"/>
          <a:sym typeface="Calibri"/>
        </a:defRPr>
      </a:lvl2pPr>
      <a:lvl3pPr marL="914400" indent="-914400" algn="ctr">
        <a:defRPr sz="4400">
          <a:latin typeface="Calibri"/>
          <a:ea typeface="Calibri"/>
          <a:cs typeface="Calibri"/>
          <a:sym typeface="Calibri"/>
        </a:defRPr>
      </a:lvl3pPr>
      <a:lvl4pPr marL="914400" indent="-914400" algn="ctr">
        <a:defRPr sz="4400">
          <a:latin typeface="Calibri"/>
          <a:ea typeface="Calibri"/>
          <a:cs typeface="Calibri"/>
          <a:sym typeface="Calibri"/>
        </a:defRPr>
      </a:lvl4pPr>
      <a:lvl5pPr marL="914400" indent="-914400" algn="ctr">
        <a:defRPr sz="4400">
          <a:latin typeface="Calibri"/>
          <a:ea typeface="Calibri"/>
          <a:cs typeface="Calibri"/>
          <a:sym typeface="Calibri"/>
        </a:defRPr>
      </a:lvl5pPr>
      <a:lvl6pPr marL="914400" indent="-457200" algn="ctr">
        <a:defRPr sz="4400">
          <a:latin typeface="Calibri"/>
          <a:ea typeface="Calibri"/>
          <a:cs typeface="Calibri"/>
          <a:sym typeface="Calibri"/>
        </a:defRPr>
      </a:lvl6pPr>
      <a:lvl7pPr marL="914400" algn="ctr">
        <a:defRPr sz="4400">
          <a:latin typeface="Calibri"/>
          <a:ea typeface="Calibri"/>
          <a:cs typeface="Calibri"/>
          <a:sym typeface="Calibri"/>
        </a:defRPr>
      </a:lvl7pPr>
      <a:lvl8pPr marL="914400" indent="457200" algn="ctr">
        <a:defRPr sz="4400">
          <a:latin typeface="Calibri"/>
          <a:ea typeface="Calibri"/>
          <a:cs typeface="Calibri"/>
          <a:sym typeface="Calibri"/>
        </a:defRPr>
      </a:lvl8pPr>
      <a:lvl9pPr marL="914400" indent="914400" algn="ctr">
        <a:defRPr sz="4400">
          <a:latin typeface="Calibri"/>
          <a:ea typeface="Calibri"/>
          <a:cs typeface="Calibri"/>
          <a:sym typeface="Calibri"/>
        </a:defRPr>
      </a:lvl9pPr>
    </p:titleStyle>
    <p:bodyStyle>
      <a:lvl1pPr marL="342900" indent="-342900">
        <a:spcBef>
          <a:spcPts val="700"/>
        </a:spcBef>
        <a:buSzPct val="100000"/>
        <a:buFont typeface="Arial"/>
        <a:buChar char="»"/>
        <a:defRPr sz="3200">
          <a:latin typeface="Calibri"/>
          <a:ea typeface="Calibri"/>
          <a:cs typeface="Calibri"/>
          <a:sym typeface="Calibri"/>
        </a:defRPr>
      </a:lvl1pPr>
      <a:lvl2pPr marL="783771" indent="-326571">
        <a:spcBef>
          <a:spcPts val="700"/>
        </a:spcBef>
        <a:buSzPct val="100000"/>
        <a:buFont typeface="Arial"/>
        <a:buChar char="–"/>
        <a:defRPr sz="3200">
          <a:latin typeface="Calibri"/>
          <a:ea typeface="Calibri"/>
          <a:cs typeface="Calibri"/>
          <a:sym typeface="Calibri"/>
        </a:defRPr>
      </a:lvl2pPr>
      <a:lvl3pPr marL="1219200" indent="-304800">
        <a:spcBef>
          <a:spcPts val="700"/>
        </a:spcBef>
        <a:buSzPct val="100000"/>
        <a:buFont typeface="Arial"/>
        <a:buChar char="•"/>
        <a:defRPr sz="3200">
          <a:latin typeface="Calibri"/>
          <a:ea typeface="Calibri"/>
          <a:cs typeface="Calibri"/>
          <a:sym typeface="Calibri"/>
        </a:defRPr>
      </a:lvl3pPr>
      <a:lvl4pPr marL="1737360" indent="-365760">
        <a:spcBef>
          <a:spcPts val="700"/>
        </a:spcBef>
        <a:buSzPct val="100000"/>
        <a:buFont typeface="Arial"/>
        <a:buChar char="–"/>
        <a:defRPr sz="3200">
          <a:latin typeface="Calibri"/>
          <a:ea typeface="Calibri"/>
          <a:cs typeface="Calibri"/>
          <a:sym typeface="Calibri"/>
        </a:defRPr>
      </a:lvl4pPr>
      <a:lvl5pPr marL="2194560" indent="-365760">
        <a:spcBef>
          <a:spcPts val="700"/>
        </a:spcBef>
        <a:buSzPct val="100000"/>
        <a:buFont typeface="Arial"/>
        <a:buChar char="»"/>
        <a:defRPr sz="3200">
          <a:latin typeface="Calibri"/>
          <a:ea typeface="Calibri"/>
          <a:cs typeface="Calibri"/>
          <a:sym typeface="Calibri"/>
        </a:defRPr>
      </a:lvl5pPr>
      <a:lvl6pPr marL="2651760" indent="-365760">
        <a:spcBef>
          <a:spcPts val="700"/>
        </a:spcBef>
        <a:buSzPct val="100000"/>
        <a:buFont typeface="Arial"/>
        <a:buChar char="•"/>
        <a:defRPr sz="3200">
          <a:latin typeface="Calibri"/>
          <a:ea typeface="Calibri"/>
          <a:cs typeface="Calibri"/>
          <a:sym typeface="Calibri"/>
        </a:defRPr>
      </a:lvl6pPr>
      <a:lvl7pPr marL="3108960" indent="-365760">
        <a:spcBef>
          <a:spcPts val="700"/>
        </a:spcBef>
        <a:buSzPct val="100000"/>
        <a:buFont typeface="Arial"/>
        <a:buChar char="•"/>
        <a:defRPr sz="3200">
          <a:latin typeface="Calibri"/>
          <a:ea typeface="Calibri"/>
          <a:cs typeface="Calibri"/>
          <a:sym typeface="Calibri"/>
        </a:defRPr>
      </a:lvl7pPr>
      <a:lvl8pPr marL="3566159" indent="-365759">
        <a:spcBef>
          <a:spcPts val="700"/>
        </a:spcBef>
        <a:buSzPct val="100000"/>
        <a:buFont typeface="Arial"/>
        <a:buChar char="•"/>
        <a:defRPr sz="3200">
          <a:latin typeface="Calibri"/>
          <a:ea typeface="Calibri"/>
          <a:cs typeface="Calibri"/>
          <a:sym typeface="Calibri"/>
        </a:defRPr>
      </a:lvl8pPr>
      <a:lvl9pPr marL="4023359" indent="-365759">
        <a:spcBef>
          <a:spcPts val="700"/>
        </a:spcBef>
        <a:buSzPct val="100000"/>
        <a:buFont typeface="Arial"/>
        <a:buChar char="•"/>
        <a:defRPr sz="3200">
          <a:latin typeface="Calibri"/>
          <a:ea typeface="Calibri"/>
          <a:cs typeface="Calibri"/>
          <a:sym typeface="Calibri"/>
        </a:defRPr>
      </a:lvl9pPr>
    </p:bodyStyle>
    <p:otherStyle>
      <a:lvl1pPr algn="r">
        <a:defRPr sz="1200">
          <a:solidFill>
            <a:schemeClr val="tx1"/>
          </a:solidFill>
          <a:latin typeface="+mn-lt"/>
          <a:ea typeface="+mn-ea"/>
          <a:cs typeface="+mn-cs"/>
          <a:sym typeface="Arial"/>
        </a:defRPr>
      </a:lvl1pPr>
      <a:lvl2pPr indent="457200" algn="r">
        <a:defRPr sz="1200">
          <a:solidFill>
            <a:schemeClr val="tx1"/>
          </a:solidFill>
          <a:latin typeface="+mn-lt"/>
          <a:ea typeface="+mn-ea"/>
          <a:cs typeface="+mn-cs"/>
          <a:sym typeface="Arial"/>
        </a:defRPr>
      </a:lvl2pPr>
      <a:lvl3pPr indent="914400" algn="r">
        <a:defRPr sz="1200">
          <a:solidFill>
            <a:schemeClr val="tx1"/>
          </a:solidFill>
          <a:latin typeface="+mn-lt"/>
          <a:ea typeface="+mn-ea"/>
          <a:cs typeface="+mn-cs"/>
          <a:sym typeface="Arial"/>
        </a:defRPr>
      </a:lvl3pPr>
      <a:lvl4pPr indent="1371600" algn="r">
        <a:defRPr sz="1200">
          <a:solidFill>
            <a:schemeClr val="tx1"/>
          </a:solidFill>
          <a:latin typeface="+mn-lt"/>
          <a:ea typeface="+mn-ea"/>
          <a:cs typeface="+mn-cs"/>
          <a:sym typeface="Arial"/>
        </a:defRPr>
      </a:lvl4pPr>
      <a:lvl5pPr indent="1828800" algn="r">
        <a:defRPr sz="1200">
          <a:solidFill>
            <a:schemeClr val="tx1"/>
          </a:solidFill>
          <a:latin typeface="+mn-lt"/>
          <a:ea typeface="+mn-ea"/>
          <a:cs typeface="+mn-cs"/>
          <a:sym typeface="Arial"/>
        </a:defRPr>
      </a:lvl5pPr>
      <a:lvl6pPr algn="r">
        <a:defRPr sz="1200">
          <a:solidFill>
            <a:schemeClr val="tx1"/>
          </a:solidFill>
          <a:latin typeface="+mn-lt"/>
          <a:ea typeface="+mn-ea"/>
          <a:cs typeface="+mn-cs"/>
          <a:sym typeface="Arial"/>
        </a:defRPr>
      </a:lvl6pPr>
      <a:lvl7pPr algn="r">
        <a:defRPr sz="1200">
          <a:solidFill>
            <a:schemeClr val="tx1"/>
          </a:solidFill>
          <a:latin typeface="+mn-lt"/>
          <a:ea typeface="+mn-ea"/>
          <a:cs typeface="+mn-cs"/>
          <a:sym typeface="Arial"/>
        </a:defRPr>
      </a:lvl7pPr>
      <a:lvl8pPr algn="r">
        <a:defRPr sz="1200">
          <a:solidFill>
            <a:schemeClr val="tx1"/>
          </a:solidFill>
          <a:latin typeface="+mn-lt"/>
          <a:ea typeface="+mn-ea"/>
          <a:cs typeface="+mn-cs"/>
          <a:sym typeface="Arial"/>
        </a:defRPr>
      </a:lvl8pPr>
      <a:lvl9pPr algn="r">
        <a:defRPr sz="1200">
          <a:solidFill>
            <a:schemeClr val="tx1"/>
          </a:solidFill>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6.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hyperlink" Target="https://developer.apple.com" TargetMode="External"/><Relationship Id="rId4" Type="http://schemas.openxmlformats.org/officeDocument/2006/relationships/hyperlink" Target="https://onevcat.com/2015/09/ui-testing/" TargetMode="External"/><Relationship Id="rId5" Type="http://schemas.openxmlformats.org/officeDocument/2006/relationships/hyperlink" Target="https://developer.apple.com/videos/play/wwdc2015/406/?time=2938" TargetMode="External"/><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24.jpeg"/><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zh.wikipedia.org/wiki/%E5%8D%95%E5%85%83%E6%B5%8B%E8%AF%95"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12"/>
          <p:cNvSpPr/>
          <p:nvPr/>
        </p:nvSpPr>
        <p:spPr>
          <a:xfrm>
            <a:off x="4572000" y="3213100"/>
            <a:ext cx="4537075" cy="1584325"/>
          </a:xfrm>
          <a:prstGeom prst="rect">
            <a:avLst/>
          </a:prstGeom>
          <a:solidFill>
            <a:srgbClr val="FFC000"/>
          </a:solidFill>
          <a:ln w="25400">
            <a:solidFill>
              <a:srgbClr val="FFC000"/>
            </a:solidFill>
            <a:round/>
          </a:ln>
        </p:spPr>
        <p:txBody>
          <a:bodyPr lIns="0" tIns="0" rIns="0" bIns="0" anchor="ctr"/>
          <a:lstStyle/>
          <a:p>
            <a:pPr lvl="0" algn="ctr">
              <a:defRPr>
                <a:solidFill>
                  <a:srgbClr val="FFFFFF"/>
                </a:solidFill>
                <a:latin typeface="宋体"/>
                <a:ea typeface="宋体"/>
                <a:cs typeface="宋体"/>
                <a:sym typeface="宋体"/>
              </a:defRPr>
            </a:pPr>
            <a:endParaRPr dirty="0"/>
          </a:p>
        </p:txBody>
      </p:sp>
      <p:pic>
        <p:nvPicPr>
          <p:cNvPr id="13" name="image.jpg" descr="图片1.jpg"/>
          <p:cNvPicPr/>
          <p:nvPr/>
        </p:nvPicPr>
        <p:blipFill>
          <a:blip r:embed="rId3" cstate="print">
            <a:extLst/>
          </a:blip>
          <a:stretch>
            <a:fillRect/>
          </a:stretch>
        </p:blipFill>
        <p:spPr>
          <a:xfrm>
            <a:off x="-34925" y="0"/>
            <a:ext cx="4818063" cy="6858000"/>
          </a:xfrm>
          <a:prstGeom prst="rect">
            <a:avLst/>
          </a:prstGeom>
          <a:ln w="12700">
            <a:miter lim="400000"/>
          </a:ln>
        </p:spPr>
      </p:pic>
      <p:pic>
        <p:nvPicPr>
          <p:cNvPr id="14" name="image.png"/>
          <p:cNvPicPr/>
          <p:nvPr/>
        </p:nvPicPr>
        <p:blipFill>
          <a:blip r:embed="rId4" cstate="print">
            <a:extLst/>
          </a:blip>
          <a:stretch>
            <a:fillRect/>
          </a:stretch>
        </p:blipFill>
        <p:spPr>
          <a:xfrm>
            <a:off x="6623050" y="0"/>
            <a:ext cx="2520950" cy="930275"/>
          </a:xfrm>
          <a:prstGeom prst="rect">
            <a:avLst/>
          </a:prstGeom>
          <a:ln w="12700">
            <a:miter lim="400000"/>
          </a:ln>
        </p:spPr>
      </p:pic>
      <p:sp>
        <p:nvSpPr>
          <p:cNvPr id="15" name="Shape 15"/>
          <p:cNvSpPr>
            <a:spLocks noGrp="1"/>
          </p:cNvSpPr>
          <p:nvPr>
            <p:ph type="title"/>
          </p:nvPr>
        </p:nvSpPr>
        <p:spPr>
          <a:xfrm>
            <a:off x="4716016" y="3284984"/>
            <a:ext cx="4427984" cy="1470026"/>
          </a:xfrm>
          <a:prstGeom prst="rect">
            <a:avLst/>
          </a:prstGeom>
          <a:extLst>
            <a:ext uri="{C572A759-6A51-4108-AA02-DFA0A04FC94B}">
              <ma14:wrappingTextBoxFlag xmlns:ma14="http://schemas.microsoft.com/office/mac/drawingml/2011/main" val="1"/>
            </a:ext>
          </a:extLst>
        </p:spPr>
        <p:txBody>
          <a:bodyPr lIns="0" tIns="0" rIns="0" bIns="0">
            <a:normAutofit/>
          </a:bodyPr>
          <a:lstStyle>
            <a:lvl1pPr>
              <a:defRPr sz="3400">
                <a:latin typeface="微软雅黑"/>
                <a:ea typeface="微软雅黑"/>
                <a:cs typeface="微软雅黑"/>
                <a:sym typeface="微软雅黑"/>
              </a:defRPr>
            </a:lvl1pPr>
          </a:lstStyle>
          <a:p>
            <a:pPr lvl="0">
              <a:defRPr sz="1800"/>
            </a:pPr>
            <a:r>
              <a:rPr lang="en-US" altLang="zh-CN" sz="2800" dirty="0"/>
              <a:t>iOS</a:t>
            </a:r>
            <a:r>
              <a:rPr lang="zh-CN" altLang="en-US" sz="2800" dirty="0"/>
              <a:t> </a:t>
            </a:r>
            <a:r>
              <a:rPr lang="en-US" altLang="zh-CN" sz="2800" dirty="0"/>
              <a:t>APP</a:t>
            </a:r>
            <a:r>
              <a:rPr lang="zh-CN" altLang="en-US" sz="2800" dirty="0"/>
              <a:t>测试</a:t>
            </a:r>
            <a:endParaRPr sz="2800" dirty="0"/>
          </a:p>
        </p:txBody>
      </p:sp>
      <p:sp>
        <p:nvSpPr>
          <p:cNvPr id="16" name="Shape 16"/>
          <p:cNvSpPr>
            <a:spLocks noGrp="1"/>
          </p:cNvSpPr>
          <p:nvPr>
            <p:ph type="body" idx="1"/>
          </p:nvPr>
        </p:nvSpPr>
        <p:spPr>
          <a:xfrm>
            <a:off x="5652120" y="5733256"/>
            <a:ext cx="3271838" cy="265113"/>
          </a:xfrm>
          <a:prstGeom prst="rect">
            <a:avLst/>
          </a:prstGeom>
          <a:extLst>
            <a:ext uri="{C572A759-6A51-4108-AA02-DFA0A04FC94B}">
              <ma14:wrappingTextBoxFlag xmlns:ma14="http://schemas.microsoft.com/office/mac/drawingml/2011/main" val="1"/>
            </a:ext>
          </a:extLst>
        </p:spPr>
        <p:txBody>
          <a:bodyPr lIns="0" tIns="0" rIns="0" bIns="0">
            <a:normAutofit/>
          </a:bodyPr>
          <a:lstStyle>
            <a:lvl1pPr marL="0" indent="0" algn="ctr" defTabSz="713231">
              <a:lnSpc>
                <a:spcPct val="80000"/>
              </a:lnSpc>
              <a:spcBef>
                <a:spcPts val="200"/>
              </a:spcBef>
              <a:buSzTx/>
              <a:buNone/>
              <a:defRPr sz="1092" b="1">
                <a:latin typeface="微软雅黑"/>
                <a:ea typeface="微软雅黑"/>
                <a:cs typeface="微软雅黑"/>
                <a:sym typeface="微软雅黑"/>
              </a:defRPr>
            </a:lvl1pPr>
          </a:lstStyle>
          <a:p>
            <a:pPr lvl="0">
              <a:defRPr sz="1800" b="0"/>
            </a:pPr>
            <a:r>
              <a:rPr lang="zh-CN" altLang="en-US" sz="1600" b="1" dirty="0" smtClean="0"/>
              <a:t>移动研发部：</a:t>
            </a:r>
            <a:r>
              <a:rPr lang="zh-CN" altLang="en-US" sz="1600" b="1" dirty="0" smtClean="0"/>
              <a:t>贾学文</a:t>
            </a:r>
            <a:endParaRPr lang="en-US" altLang="zh-CN" sz="1600" b="1" dirty="0" smtClean="0"/>
          </a:p>
          <a:p>
            <a:pPr lvl="0">
              <a:defRPr sz="1800" b="0"/>
            </a:pPr>
            <a:endParaRPr sz="1600" b="1" dirty="0"/>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en-US" altLang="zh-CN" dirty="0"/>
              <a:t>XCTest</a:t>
            </a:r>
            <a:r>
              <a:rPr lang="zh-CN" altLang="en-US" dirty="0"/>
              <a:t>使用</a:t>
            </a:r>
          </a:p>
        </p:txBody>
      </p:sp>
      <p:sp>
        <p:nvSpPr>
          <p:cNvPr id="5" name="文本框 4"/>
          <p:cNvSpPr txBox="1"/>
          <p:nvPr/>
        </p:nvSpPr>
        <p:spPr>
          <a:xfrm>
            <a:off x="251520" y="1052736"/>
            <a:ext cx="8568952" cy="551432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50000"/>
              </a:lnSpc>
              <a:spcBef>
                <a:spcPts val="0"/>
              </a:spcBef>
              <a:spcAft>
                <a:spcPts val="0"/>
              </a:spcAft>
              <a:buClrTx/>
              <a:buSzTx/>
              <a:buFontTx/>
              <a:buNone/>
              <a:tabLst/>
            </a:pPr>
            <a:r>
              <a:rPr kumimoji="0" lang="zh-CN" altLang="en-US" sz="2000" b="0" i="0" u="none" strike="noStrike" cap="none" spc="0" normalizeH="0" baseline="0">
                <a:ln>
                  <a:noFill/>
                </a:ln>
                <a:solidFill>
                  <a:srgbClr val="000000"/>
                </a:solidFill>
                <a:effectLst/>
                <a:uFillTx/>
                <a:sym typeface="Calibri"/>
              </a:rPr>
              <a:t>若项目有使用</a:t>
            </a:r>
            <a:r>
              <a:rPr lang="en-US" altLang="zh-CN" sz="2000">
                <a:solidFill>
                  <a:srgbClr val="000000"/>
                </a:solidFill>
              </a:rPr>
              <a:t>CocoaPods</a:t>
            </a:r>
            <a:r>
              <a:rPr lang="zh-CN" altLang="en-US" sz="2000">
                <a:solidFill>
                  <a:srgbClr val="000000"/>
                </a:solidFill>
              </a:rPr>
              <a:t>管理第三方库，而</a:t>
            </a:r>
            <a:r>
              <a:rPr lang="en-US" altLang="zh-CN" sz="2000">
                <a:solidFill>
                  <a:srgbClr val="000000"/>
                </a:solidFill>
              </a:rPr>
              <a:t>podfile</a:t>
            </a:r>
            <a:r>
              <a:rPr lang="zh-CN" altLang="en-US" sz="2000">
                <a:solidFill>
                  <a:srgbClr val="000000"/>
                </a:solidFill>
              </a:rPr>
              <a:t>定义中未包括测试</a:t>
            </a:r>
            <a:r>
              <a:rPr lang="en-US" altLang="zh-CN" sz="2000">
                <a:solidFill>
                  <a:srgbClr val="000000"/>
                </a:solidFill>
              </a:rPr>
              <a:t>target</a:t>
            </a:r>
            <a:r>
              <a:rPr lang="zh-CN" altLang="en-US" sz="2000">
                <a:solidFill>
                  <a:srgbClr val="000000"/>
                </a:solidFill>
              </a:rPr>
              <a:t>，运行单元测试，提示找不到相应头文件，会导致失败。</a:t>
            </a:r>
            <a:endParaRPr lang="en-US" altLang="zh-CN" sz="2000">
              <a:solidFill>
                <a:srgbClr val="000000"/>
              </a:solidFill>
            </a:endParaRPr>
          </a:p>
          <a:p>
            <a:pPr marL="0" marR="0" indent="0" algn="l" defTabSz="914400" rtl="0" fontAlgn="auto" latinLnBrk="1" hangingPunct="0">
              <a:lnSpc>
                <a:spcPct val="150000"/>
              </a:lnSpc>
              <a:spcBef>
                <a:spcPts val="0"/>
              </a:spcBef>
              <a:spcAft>
                <a:spcPts val="0"/>
              </a:spcAft>
              <a:buClrTx/>
              <a:buSzTx/>
              <a:buFontTx/>
              <a:buNone/>
              <a:tabLst/>
            </a:pPr>
            <a:r>
              <a:rPr kumimoji="0" lang="zh-CN" altLang="en-US" sz="2000" b="0" i="0" u="none" strike="noStrike" cap="none" spc="0" normalizeH="0" baseline="0">
                <a:ln>
                  <a:noFill/>
                </a:ln>
                <a:solidFill>
                  <a:srgbClr val="000000"/>
                </a:solidFill>
                <a:effectLst/>
                <a:uFillTx/>
                <a:sym typeface="Calibri"/>
              </a:rPr>
              <a:t>解决方案</a:t>
            </a:r>
            <a:r>
              <a:rPr kumimoji="0" lang="en-US" altLang="zh-CN" sz="2000" b="0" i="0" u="none" strike="noStrike" cap="none" spc="0" normalizeH="0" baseline="0">
                <a:ln>
                  <a:noFill/>
                </a:ln>
                <a:solidFill>
                  <a:srgbClr val="000000"/>
                </a:solidFill>
                <a:effectLst/>
                <a:uFillTx/>
                <a:sym typeface="Calibri"/>
              </a:rPr>
              <a:t>1</a:t>
            </a:r>
            <a:r>
              <a:rPr kumimoji="0" lang="zh-CN" altLang="en-US" sz="2000" b="0" i="0" u="none" strike="noStrike" cap="none" spc="0" normalizeH="0" baseline="0">
                <a:ln>
                  <a:noFill/>
                </a:ln>
                <a:solidFill>
                  <a:srgbClr val="000000"/>
                </a:solidFill>
                <a:effectLst/>
                <a:uFillTx/>
                <a:sym typeface="Calibri"/>
              </a:rPr>
              <a:t>：</a:t>
            </a:r>
            <a:endParaRPr kumimoji="0" lang="en-US" altLang="zh-CN" sz="2000" b="0" i="0" u="none" strike="noStrike" cap="none" spc="0" normalizeH="0" baseline="0">
              <a:ln>
                <a:noFill/>
              </a:ln>
              <a:solidFill>
                <a:srgbClr val="000000"/>
              </a:solidFill>
              <a:effectLst/>
              <a:uFillTx/>
              <a:sym typeface="Calibri"/>
            </a:endParaRPr>
          </a:p>
          <a:p>
            <a:pPr marL="342900" marR="0" indent="-342900" algn="l" defTabSz="914400" rtl="0" fontAlgn="auto" latinLnBrk="1" hangingPunct="0">
              <a:lnSpc>
                <a:spcPct val="150000"/>
              </a:lnSpc>
              <a:spcBef>
                <a:spcPts val="0"/>
              </a:spcBef>
              <a:spcAft>
                <a:spcPts val="0"/>
              </a:spcAft>
              <a:buClrTx/>
              <a:buSzTx/>
              <a:buFont typeface="Wingdings" charset="2"/>
              <a:buChar char="Ø"/>
              <a:tabLst/>
            </a:pPr>
            <a:r>
              <a:rPr kumimoji="0" lang="zh-CN" altLang="en-US" sz="2000" b="0" i="0" u="none" strike="noStrike" cap="none" spc="0" normalizeH="0" baseline="0">
                <a:ln>
                  <a:noFill/>
                </a:ln>
                <a:solidFill>
                  <a:srgbClr val="000000"/>
                </a:solidFill>
                <a:effectLst/>
                <a:uFillTx/>
                <a:sym typeface="Calibri"/>
              </a:rPr>
              <a:t>配置</a:t>
            </a:r>
            <a:r>
              <a:rPr lang="en-US" altLang="zh-CN" sz="2000">
                <a:solidFill>
                  <a:srgbClr val="000000"/>
                </a:solidFill>
              </a:rPr>
              <a:t>F</a:t>
            </a:r>
            <a:r>
              <a:rPr kumimoji="0" lang="en-US" altLang="zh-CN" sz="2000" b="0" i="0" u="none" strike="noStrike" cap="none" spc="0" normalizeH="0" baseline="0">
                <a:ln>
                  <a:noFill/>
                </a:ln>
                <a:solidFill>
                  <a:srgbClr val="000000"/>
                </a:solidFill>
                <a:effectLst/>
                <a:uFillTx/>
                <a:sym typeface="Calibri"/>
              </a:rPr>
              <a:t>ramework Search Path</a:t>
            </a:r>
            <a:r>
              <a:rPr kumimoji="0" lang="zh-CN" altLang="en-US" sz="2000" b="0" i="0" u="none" strike="noStrike" cap="none" spc="0" normalizeH="0" baseline="0">
                <a:ln>
                  <a:noFill/>
                </a:ln>
                <a:solidFill>
                  <a:srgbClr val="000000"/>
                </a:solidFill>
                <a:effectLst/>
                <a:uFillTx/>
                <a:sym typeface="Calibri"/>
              </a:rPr>
              <a:t>、</a:t>
            </a:r>
            <a:r>
              <a:rPr lang="en-US" altLang="zh-CN" sz="2000">
                <a:solidFill>
                  <a:srgbClr val="000000"/>
                </a:solidFill>
              </a:rPr>
              <a:t>Header Search Path</a:t>
            </a:r>
            <a:r>
              <a:rPr lang="zh-CN" altLang="en-US" sz="2000">
                <a:solidFill>
                  <a:srgbClr val="000000"/>
                </a:solidFill>
              </a:rPr>
              <a:t>、</a:t>
            </a:r>
            <a:r>
              <a:rPr lang="en-US" altLang="zh-CN" sz="2000">
                <a:solidFill>
                  <a:srgbClr val="000000"/>
                </a:solidFill>
              </a:rPr>
              <a:t>Library Search Path</a:t>
            </a:r>
          </a:p>
          <a:p>
            <a:pPr marL="342900" lvl="1" indent="-342900" algn="l" rtl="0" latinLnBrk="1" hangingPunct="0">
              <a:lnSpc>
                <a:spcPct val="150000"/>
              </a:lnSpc>
              <a:buFont typeface="Wingdings" charset="2"/>
              <a:buChar char="Ø"/>
            </a:pPr>
            <a:r>
              <a:rPr lang="zh-CN" altLang="en-US" sz="2000">
                <a:solidFill>
                  <a:srgbClr val="000000"/>
                </a:solidFill>
              </a:rPr>
              <a:t>添加自定义配置：</a:t>
            </a:r>
            <a:r>
              <a:rPr lang="en-US" altLang="zh-CN" sz="2000">
                <a:solidFill>
                  <a:srgbClr val="000000"/>
                </a:solidFill>
              </a:rPr>
              <a:t>PODS_ROOT</a:t>
            </a:r>
          </a:p>
          <a:p>
            <a:pPr marL="342900" lvl="1" indent="-342900" algn="l" rtl="0" latinLnBrk="1" hangingPunct="0">
              <a:lnSpc>
                <a:spcPct val="150000"/>
              </a:lnSpc>
              <a:buFont typeface="Wingdings" charset="2"/>
              <a:buChar char="Ø"/>
            </a:pPr>
            <a:r>
              <a:rPr lang="zh-CN" altLang="en-US" sz="2000">
                <a:solidFill>
                  <a:srgbClr val="000000"/>
                </a:solidFill>
              </a:rPr>
              <a:t>配置</a:t>
            </a:r>
            <a:r>
              <a:rPr lang="en-US" altLang="zh-CN" sz="2000">
                <a:solidFill>
                  <a:srgbClr val="000000"/>
                </a:solidFill>
              </a:rPr>
              <a:t>Prefix Header</a:t>
            </a:r>
            <a:r>
              <a:rPr lang="zh-CN" altLang="en-US" sz="2000">
                <a:solidFill>
                  <a:srgbClr val="000000"/>
                </a:solidFill>
              </a:rPr>
              <a:t>路径（</a:t>
            </a:r>
            <a:r>
              <a:rPr lang="en-US" altLang="zh-CN" sz="2000">
                <a:solidFill>
                  <a:srgbClr val="000000"/>
                </a:solidFill>
              </a:rPr>
              <a:t>pch</a:t>
            </a:r>
            <a:r>
              <a:rPr lang="zh-CN" altLang="en-US" sz="2000">
                <a:solidFill>
                  <a:srgbClr val="000000"/>
                </a:solidFill>
              </a:rPr>
              <a:t>文件）</a:t>
            </a:r>
            <a:endParaRPr lang="en-US" altLang="zh-CN" sz="2000">
              <a:solidFill>
                <a:srgbClr val="000000"/>
              </a:solidFill>
            </a:endParaRPr>
          </a:p>
          <a:p>
            <a:pPr lvl="1" indent="0" algn="l" rtl="0" latinLnBrk="1" hangingPunct="0">
              <a:lnSpc>
                <a:spcPct val="150000"/>
              </a:lnSpc>
            </a:pPr>
            <a:r>
              <a:rPr lang="zh-CN" altLang="en-US" sz="2000">
                <a:solidFill>
                  <a:srgbClr val="000000"/>
                </a:solidFill>
              </a:rPr>
              <a:t>解决方案</a:t>
            </a:r>
            <a:r>
              <a:rPr lang="en-US" altLang="zh-CN" sz="2000">
                <a:solidFill>
                  <a:srgbClr val="000000"/>
                </a:solidFill>
              </a:rPr>
              <a:t>2</a:t>
            </a:r>
            <a:r>
              <a:rPr lang="zh-CN" altLang="en-US" sz="2000">
                <a:solidFill>
                  <a:srgbClr val="000000"/>
                </a:solidFill>
              </a:rPr>
              <a:t>：</a:t>
            </a:r>
            <a:endParaRPr lang="en-US" altLang="zh-CN" sz="2000">
              <a:solidFill>
                <a:srgbClr val="000000"/>
              </a:solidFill>
            </a:endParaRPr>
          </a:p>
          <a:p>
            <a:pPr marL="342900" lvl="1" indent="-342900" algn="l" rtl="0" latinLnBrk="1" hangingPunct="0">
              <a:lnSpc>
                <a:spcPct val="150000"/>
              </a:lnSpc>
              <a:buFont typeface="Wingdings" charset="2"/>
              <a:buChar char="Ø"/>
            </a:pPr>
            <a:r>
              <a:rPr lang="zh-CN" altLang="en-US" sz="2000">
                <a:solidFill>
                  <a:srgbClr val="000000"/>
                </a:solidFill>
              </a:rPr>
              <a:t>删除原有项目</a:t>
            </a:r>
            <a:r>
              <a:rPr lang="en-US" altLang="zh-CN" sz="2000">
                <a:solidFill>
                  <a:srgbClr val="000000"/>
                </a:solidFill>
              </a:rPr>
              <a:t>pod</a:t>
            </a:r>
          </a:p>
          <a:p>
            <a:pPr marL="342900" lvl="8" indent="342000" algn="l" rtl="0" latinLnBrk="1" hangingPunct="0">
              <a:buFont typeface="Wingdings" charset="2"/>
              <a:buChar char="l"/>
            </a:pPr>
            <a:r>
              <a:rPr lang="en-US" altLang="zh-CN"/>
              <a:t>$ sudo gem install cocoapods-deintegrate cocoapods-clean </a:t>
            </a:r>
          </a:p>
          <a:p>
            <a:pPr marL="342900" lvl="7" indent="342000" algn="l" rtl="0" latinLnBrk="1" hangingPunct="0">
              <a:buFont typeface="Wingdings" charset="2"/>
              <a:buChar char="l"/>
            </a:pPr>
            <a:r>
              <a:rPr lang="en-US" altLang="zh-CN"/>
              <a:t>$ pod deintegrate </a:t>
            </a:r>
          </a:p>
          <a:p>
            <a:pPr marL="342900" lvl="7" indent="342000" algn="l" rtl="0" latinLnBrk="1" hangingPunct="0">
              <a:buFont typeface="Wingdings" charset="2"/>
              <a:buChar char="l"/>
            </a:pPr>
            <a:r>
              <a:rPr lang="en-US" altLang="zh-CN"/>
              <a:t>$ pod clean</a:t>
            </a:r>
            <a:endParaRPr lang="en-US" altLang="zh-CN">
              <a:solidFill>
                <a:srgbClr val="000000"/>
              </a:solidFill>
            </a:endParaRPr>
          </a:p>
          <a:p>
            <a:pPr marL="342900" indent="-342900" algn="l" rtl="0" latinLnBrk="1" hangingPunct="0">
              <a:lnSpc>
                <a:spcPct val="150000"/>
              </a:lnSpc>
              <a:buFont typeface="Wingdings" charset="2"/>
              <a:buChar char="Ø"/>
            </a:pPr>
            <a:r>
              <a:rPr lang="zh-CN" altLang="en-US" sz="2000">
                <a:solidFill>
                  <a:srgbClr val="000000"/>
                </a:solidFill>
              </a:rPr>
              <a:t>修改</a:t>
            </a:r>
            <a:r>
              <a:rPr lang="en-US" altLang="zh-CN" sz="2000">
                <a:solidFill>
                  <a:srgbClr val="000000"/>
                </a:solidFill>
              </a:rPr>
              <a:t>Podfile</a:t>
            </a:r>
            <a:r>
              <a:rPr lang="zh-CN" altLang="en-US" sz="2000">
                <a:solidFill>
                  <a:srgbClr val="000000"/>
                </a:solidFill>
              </a:rPr>
              <a:t>定义，添加测试</a:t>
            </a:r>
            <a:r>
              <a:rPr lang="en-US" altLang="zh-CN" sz="2000">
                <a:solidFill>
                  <a:srgbClr val="000000"/>
                </a:solidFill>
              </a:rPr>
              <a:t>Target</a:t>
            </a:r>
          </a:p>
          <a:p>
            <a:pPr marL="342900" marR="0" indent="-342900" algn="l" defTabSz="914400" rtl="0" fontAlgn="auto" latinLnBrk="1" hangingPunct="0">
              <a:lnSpc>
                <a:spcPct val="150000"/>
              </a:lnSpc>
              <a:spcBef>
                <a:spcPts val="0"/>
              </a:spcBef>
              <a:spcAft>
                <a:spcPts val="0"/>
              </a:spcAft>
              <a:buClrTx/>
              <a:buSzTx/>
              <a:buFont typeface="Wingdings" charset="2"/>
              <a:buChar char="Ø"/>
              <a:tabLst/>
            </a:pPr>
            <a:r>
              <a:rPr lang="zh-CN" altLang="en-US" sz="2000">
                <a:solidFill>
                  <a:srgbClr val="000000"/>
                </a:solidFill>
              </a:rPr>
              <a:t>重新执行</a:t>
            </a:r>
            <a:r>
              <a:rPr lang="en-US" altLang="zh-CN" sz="2000">
                <a:solidFill>
                  <a:srgbClr val="000000"/>
                </a:solidFill>
              </a:rPr>
              <a:t>pod  --no-repo-update install</a:t>
            </a:r>
            <a:r>
              <a:rPr lang="zh-CN" altLang="en-US" sz="2000">
                <a:solidFill>
                  <a:srgbClr val="000000"/>
                </a:solidFill>
              </a:rPr>
              <a:t>命令，更新</a:t>
            </a:r>
            <a:r>
              <a:rPr lang="en-US" altLang="zh-CN" sz="2000">
                <a:solidFill>
                  <a:srgbClr val="000000"/>
                </a:solidFill>
              </a:rPr>
              <a:t>PODS</a:t>
            </a:r>
          </a:p>
        </p:txBody>
      </p:sp>
    </p:spTree>
    <p:extLst>
      <p:ext uri="{BB962C8B-B14F-4D97-AF65-F5344CB8AC3E}">
        <p14:creationId xmlns:p14="http://schemas.microsoft.com/office/powerpoint/2010/main" val="32425418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dirty="0"/>
              <a:t>单测与</a:t>
            </a:r>
            <a:r>
              <a:rPr lang="en-US" altLang="zh-CN" dirty="0"/>
              <a:t>CocoPods</a:t>
            </a:r>
            <a:endParaRPr lang="zh-CN" altLang="en-US" dirty="0"/>
          </a:p>
        </p:txBody>
      </p:sp>
      <p:pic>
        <p:nvPicPr>
          <p:cNvPr id="4" name="图片 3"/>
          <p:cNvPicPr>
            <a:picLocks noChangeAspect="1"/>
          </p:cNvPicPr>
          <p:nvPr/>
        </p:nvPicPr>
        <p:blipFill>
          <a:blip r:embed="rId3"/>
          <a:stretch>
            <a:fillRect/>
          </a:stretch>
        </p:blipFill>
        <p:spPr>
          <a:xfrm>
            <a:off x="35496" y="908720"/>
            <a:ext cx="5616624" cy="5893578"/>
          </a:xfrm>
          <a:prstGeom prst="rect">
            <a:avLst/>
          </a:prstGeom>
        </p:spPr>
      </p:pic>
      <p:pic>
        <p:nvPicPr>
          <p:cNvPr id="8" name="图片 7"/>
          <p:cNvPicPr>
            <a:picLocks noChangeAspect="1"/>
          </p:cNvPicPr>
          <p:nvPr/>
        </p:nvPicPr>
        <p:blipFill>
          <a:blip r:embed="rId4"/>
          <a:stretch>
            <a:fillRect/>
          </a:stretch>
        </p:blipFill>
        <p:spPr>
          <a:xfrm>
            <a:off x="0" y="980728"/>
            <a:ext cx="9144000" cy="3307575"/>
          </a:xfrm>
          <a:prstGeom prst="rect">
            <a:avLst/>
          </a:prstGeom>
        </p:spPr>
      </p:pic>
      <p:pic>
        <p:nvPicPr>
          <p:cNvPr id="3" name="图片 2"/>
          <p:cNvPicPr>
            <a:picLocks noChangeAspect="1"/>
          </p:cNvPicPr>
          <p:nvPr/>
        </p:nvPicPr>
        <p:blipFill>
          <a:blip r:embed="rId5"/>
          <a:stretch>
            <a:fillRect/>
          </a:stretch>
        </p:blipFill>
        <p:spPr>
          <a:xfrm>
            <a:off x="-9813" y="2132856"/>
            <a:ext cx="9144000" cy="2933536"/>
          </a:xfrm>
          <a:prstGeom prst="rect">
            <a:avLst/>
          </a:prstGeom>
        </p:spPr>
      </p:pic>
      <p:pic>
        <p:nvPicPr>
          <p:cNvPr id="5" name="图片 4"/>
          <p:cNvPicPr>
            <a:picLocks noChangeAspect="1"/>
          </p:cNvPicPr>
          <p:nvPr/>
        </p:nvPicPr>
        <p:blipFill>
          <a:blip r:embed="rId6"/>
          <a:stretch>
            <a:fillRect/>
          </a:stretch>
        </p:blipFill>
        <p:spPr>
          <a:xfrm>
            <a:off x="17540" y="3194675"/>
            <a:ext cx="9144000" cy="3690709"/>
          </a:xfrm>
          <a:prstGeom prst="rect">
            <a:avLst/>
          </a:prstGeom>
        </p:spPr>
      </p:pic>
    </p:spTree>
    <p:extLst>
      <p:ext uri="{BB962C8B-B14F-4D97-AF65-F5344CB8AC3E}">
        <p14:creationId xmlns:p14="http://schemas.microsoft.com/office/powerpoint/2010/main" val="3772977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dirty="0"/>
              <a:t>单测与</a:t>
            </a:r>
            <a:r>
              <a:rPr lang="en-US" altLang="zh-CN" dirty="0"/>
              <a:t>CocoPods</a:t>
            </a:r>
            <a:endParaRPr lang="zh-CN" altLang="en-US" dirty="0"/>
          </a:p>
        </p:txBody>
      </p:sp>
      <p:pic>
        <p:nvPicPr>
          <p:cNvPr id="6" name="图片 5"/>
          <p:cNvPicPr>
            <a:picLocks noChangeAspect="1"/>
          </p:cNvPicPr>
          <p:nvPr/>
        </p:nvPicPr>
        <p:blipFill>
          <a:blip r:embed="rId3"/>
          <a:stretch>
            <a:fillRect/>
          </a:stretch>
        </p:blipFill>
        <p:spPr>
          <a:xfrm>
            <a:off x="0" y="881483"/>
            <a:ext cx="4427984" cy="6003901"/>
          </a:xfrm>
          <a:prstGeom prst="rect">
            <a:avLst/>
          </a:prstGeom>
        </p:spPr>
      </p:pic>
      <p:pic>
        <p:nvPicPr>
          <p:cNvPr id="7" name="图片 6"/>
          <p:cNvPicPr>
            <a:picLocks noChangeAspect="1"/>
          </p:cNvPicPr>
          <p:nvPr/>
        </p:nvPicPr>
        <p:blipFill>
          <a:blip r:embed="rId4"/>
          <a:stretch>
            <a:fillRect/>
          </a:stretch>
        </p:blipFill>
        <p:spPr>
          <a:xfrm>
            <a:off x="0" y="1612900"/>
            <a:ext cx="9144000" cy="3610414"/>
          </a:xfrm>
          <a:prstGeom prst="rect">
            <a:avLst/>
          </a:prstGeom>
        </p:spPr>
      </p:pic>
    </p:spTree>
    <p:extLst>
      <p:ext uri="{BB962C8B-B14F-4D97-AF65-F5344CB8AC3E}">
        <p14:creationId xmlns:p14="http://schemas.microsoft.com/office/powerpoint/2010/main" val="129023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en-US" altLang="zh-CN" dirty="0"/>
              <a:t>XCTest</a:t>
            </a:r>
            <a:r>
              <a:rPr lang="zh-CN" altLang="en-US" dirty="0"/>
              <a:t>使用</a:t>
            </a:r>
          </a:p>
        </p:txBody>
      </p:sp>
      <p:sp>
        <p:nvSpPr>
          <p:cNvPr id="5" name="文本框 4"/>
          <p:cNvSpPr txBox="1"/>
          <p:nvPr/>
        </p:nvSpPr>
        <p:spPr>
          <a:xfrm>
            <a:off x="251520" y="1052736"/>
            <a:ext cx="8568952" cy="338554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50000"/>
              </a:lnSpc>
              <a:spcBef>
                <a:spcPts val="0"/>
              </a:spcBef>
              <a:spcAft>
                <a:spcPts val="0"/>
              </a:spcAft>
              <a:buClrTx/>
              <a:buSzTx/>
              <a:buFontTx/>
              <a:buNone/>
              <a:tabLst/>
            </a:pPr>
            <a:r>
              <a:rPr lang="zh-CN" altLang="en-US" sz="2400">
                <a:solidFill>
                  <a:srgbClr val="000000"/>
                </a:solidFill>
              </a:rPr>
              <a:t>单元测试规范</a:t>
            </a:r>
            <a:endParaRPr kumimoji="0" lang="en-US" altLang="zh-CN" sz="2400" b="0" i="0" u="none" strike="noStrike" cap="none" spc="0" normalizeH="0" baseline="0">
              <a:ln>
                <a:noFill/>
              </a:ln>
              <a:solidFill>
                <a:srgbClr val="000000"/>
              </a:solidFill>
              <a:effectLst/>
              <a:uFillTx/>
              <a:sym typeface="Calibri"/>
            </a:endParaRPr>
          </a:p>
          <a:p>
            <a:pPr marL="342900" lvl="1" indent="342000" algn="l" rtl="0" latinLnBrk="1" hangingPunct="0">
              <a:lnSpc>
                <a:spcPct val="150000"/>
              </a:lnSpc>
              <a:buFont typeface="Wingdings" charset="2"/>
              <a:buChar char="Ø"/>
            </a:pPr>
            <a:r>
              <a:rPr lang="zh-CN" altLang="en-US" sz="2400">
                <a:solidFill>
                  <a:srgbClr val="000000"/>
                </a:solidFill>
              </a:rPr>
              <a:t>一个类名对应一个</a:t>
            </a:r>
            <a:r>
              <a:rPr lang="en-US" altLang="zh-CN" sz="2400">
                <a:solidFill>
                  <a:srgbClr val="000000"/>
                </a:solidFill>
              </a:rPr>
              <a:t>Unit Test Class</a:t>
            </a:r>
          </a:p>
          <a:p>
            <a:pPr marL="342900" lvl="1" indent="342000" algn="l" rtl="0" latinLnBrk="1" hangingPunct="0">
              <a:lnSpc>
                <a:spcPct val="150000"/>
              </a:lnSpc>
              <a:buFont typeface="Wingdings" charset="2"/>
              <a:buChar char="Ø"/>
            </a:pPr>
            <a:r>
              <a:rPr lang="zh-CN" altLang="en-US" sz="2400">
                <a:solidFill>
                  <a:srgbClr val="000000"/>
                </a:solidFill>
              </a:rPr>
              <a:t>所有单测类继承于</a:t>
            </a:r>
            <a:r>
              <a:rPr lang="en-US" altLang="zh-CN" sz="2400"/>
              <a:t>XCTestCase</a:t>
            </a:r>
            <a:endParaRPr lang="en-US" altLang="zh-CN" sz="2400">
              <a:solidFill>
                <a:srgbClr val="000000"/>
              </a:solidFill>
            </a:endParaRPr>
          </a:p>
          <a:p>
            <a:pPr marL="342900" lvl="2" indent="342000" algn="l" rtl="0" latinLnBrk="1" hangingPunct="0">
              <a:lnSpc>
                <a:spcPct val="150000"/>
              </a:lnSpc>
              <a:buFont typeface="Wingdings" charset="2"/>
              <a:buChar char="Ø"/>
            </a:pPr>
            <a:r>
              <a:rPr lang="zh-CN" altLang="en-US" sz="2400">
                <a:solidFill>
                  <a:srgbClr val="000000"/>
                </a:solidFill>
              </a:rPr>
              <a:t>单元测试类名命名：</a:t>
            </a:r>
            <a:r>
              <a:rPr lang="en-US" altLang="zh-CN" sz="2400">
                <a:solidFill>
                  <a:srgbClr val="000000"/>
                </a:solidFill>
              </a:rPr>
              <a:t>&lt;ClassName&gt;Tests</a:t>
            </a:r>
          </a:p>
          <a:p>
            <a:pPr marL="342900" lvl="2" indent="342000" algn="l" rtl="0" latinLnBrk="1" hangingPunct="0">
              <a:lnSpc>
                <a:spcPct val="150000"/>
              </a:lnSpc>
              <a:buFont typeface="Wingdings" charset="2"/>
              <a:buChar char="Ø"/>
            </a:pPr>
            <a:r>
              <a:rPr lang="zh-CN" altLang="en-US" sz="2400">
                <a:solidFill>
                  <a:srgbClr val="000000"/>
                </a:solidFill>
              </a:rPr>
              <a:t>测试方法名以</a:t>
            </a:r>
            <a:r>
              <a:rPr lang="en-US" altLang="zh-CN" sz="2400">
                <a:solidFill>
                  <a:srgbClr val="000000"/>
                </a:solidFill>
              </a:rPr>
              <a:t>test</a:t>
            </a:r>
            <a:r>
              <a:rPr lang="zh-CN" altLang="en-US" sz="2400">
                <a:solidFill>
                  <a:srgbClr val="000000"/>
                </a:solidFill>
              </a:rPr>
              <a:t>开头</a:t>
            </a:r>
            <a:endParaRPr lang="en-US" altLang="zh-CN" sz="2400">
              <a:solidFill>
                <a:srgbClr val="000000"/>
              </a:solidFill>
            </a:endParaRPr>
          </a:p>
          <a:p>
            <a:pPr marL="342900" lvl="2" indent="342000" algn="l" rtl="0" latinLnBrk="1" hangingPunct="0">
              <a:lnSpc>
                <a:spcPct val="150000"/>
              </a:lnSpc>
              <a:buFont typeface="Wingdings" charset="2"/>
              <a:buChar char="Ø"/>
            </a:pPr>
            <a:r>
              <a:rPr lang="zh-CN" altLang="en-US" sz="2400">
                <a:solidFill>
                  <a:srgbClr val="000000"/>
                </a:solidFill>
              </a:rPr>
              <a:t>测试方法名返回</a:t>
            </a:r>
            <a:r>
              <a:rPr lang="en-US" altLang="zh-CN" sz="2400">
                <a:solidFill>
                  <a:srgbClr val="000000"/>
                </a:solidFill>
              </a:rPr>
              <a:t>void</a:t>
            </a:r>
            <a:r>
              <a:rPr lang="zh-CN" altLang="en-US" sz="2400">
                <a:solidFill>
                  <a:srgbClr val="000000"/>
                </a:solidFill>
              </a:rPr>
              <a:t>，没有入参</a:t>
            </a:r>
            <a:endParaRPr lang="en-US" altLang="zh-CN" sz="2400">
              <a:solidFill>
                <a:srgbClr val="000000"/>
              </a:solidFill>
            </a:endParaRPr>
          </a:p>
        </p:txBody>
      </p:sp>
    </p:spTree>
    <p:extLst>
      <p:ext uri="{BB962C8B-B14F-4D97-AF65-F5344CB8AC3E}">
        <p14:creationId xmlns:p14="http://schemas.microsoft.com/office/powerpoint/2010/main" val="14327105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a:solidFill>
                  <a:srgbClr val="000000"/>
                </a:solidFill>
              </a:rPr>
              <a:t>为什么做单元测试</a:t>
            </a:r>
            <a:endParaRPr lang="zh-CN" altLang="en-US" dirty="0"/>
          </a:p>
        </p:txBody>
      </p:sp>
      <p:pic>
        <p:nvPicPr>
          <p:cNvPr id="4" name="图片 3"/>
          <p:cNvPicPr>
            <a:picLocks noChangeAspect="1"/>
          </p:cNvPicPr>
          <p:nvPr/>
        </p:nvPicPr>
        <p:blipFill>
          <a:blip r:embed="rId3"/>
          <a:stretch>
            <a:fillRect/>
          </a:stretch>
        </p:blipFill>
        <p:spPr>
          <a:xfrm>
            <a:off x="0" y="0"/>
            <a:ext cx="9144000" cy="6885384"/>
          </a:xfrm>
          <a:prstGeom prst="rect">
            <a:avLst/>
          </a:prstGeom>
        </p:spPr>
        <p:style>
          <a:lnRef idx="1">
            <a:schemeClr val="accent6"/>
          </a:lnRef>
          <a:fillRef idx="2">
            <a:schemeClr val="accent6"/>
          </a:fillRef>
          <a:effectRef idx="1">
            <a:schemeClr val="accent6"/>
          </a:effectRef>
          <a:fontRef idx="minor">
            <a:schemeClr val="dk1"/>
          </a:fontRef>
        </p:style>
      </p:pic>
    </p:spTree>
    <p:extLst>
      <p:ext uri="{BB962C8B-B14F-4D97-AF65-F5344CB8AC3E}">
        <p14:creationId xmlns:p14="http://schemas.microsoft.com/office/powerpoint/2010/main" val="16359403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a:solidFill>
                  <a:srgbClr val="000000"/>
                </a:solidFill>
              </a:rPr>
              <a:t>异步测试</a:t>
            </a:r>
            <a:endParaRPr lang="zh-CN" altLang="en-US" dirty="0"/>
          </a:p>
        </p:txBody>
      </p:sp>
      <p:sp>
        <p:nvSpPr>
          <p:cNvPr id="3" name="文本框 2"/>
          <p:cNvSpPr txBox="1"/>
          <p:nvPr/>
        </p:nvSpPr>
        <p:spPr>
          <a:xfrm>
            <a:off x="251520" y="980728"/>
            <a:ext cx="8640960" cy="9900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lvl="4" indent="0" algn="l" rtl="0" latinLnBrk="1" hangingPunct="0">
              <a:lnSpc>
                <a:spcPct val="150000"/>
              </a:lnSpc>
            </a:pPr>
            <a:r>
              <a:rPr lang="zh-CN" altLang="en-US" sz="2000"/>
              <a:t>当测试异步方法时，因为结果并不是立刻获得，所以我们可以设置一个期望，期望是有时间限定的的，</a:t>
            </a:r>
            <a:r>
              <a:rPr lang="en-US" altLang="zh-CN" sz="2000"/>
              <a:t>fulfill</a:t>
            </a:r>
            <a:r>
              <a:rPr lang="zh-CN" altLang="en-US" sz="2000"/>
              <a:t>表示满足期望</a:t>
            </a:r>
            <a:endParaRPr lang="en-US" altLang="zh-CN" sz="2000"/>
          </a:p>
        </p:txBody>
      </p:sp>
      <p:sp>
        <p:nvSpPr>
          <p:cNvPr id="4" name="文本框 3"/>
          <p:cNvSpPr txBox="1"/>
          <p:nvPr/>
        </p:nvSpPr>
        <p:spPr>
          <a:xfrm>
            <a:off x="626782" y="2985684"/>
            <a:ext cx="92331"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5" name="矩形 4"/>
          <p:cNvSpPr/>
          <p:nvPr/>
        </p:nvSpPr>
        <p:spPr>
          <a:xfrm>
            <a:off x="251520" y="2217052"/>
            <a:ext cx="8640960" cy="4524316"/>
          </a:xfrm>
          <a:prstGeom prst="rect">
            <a:avLst/>
          </a:prstGeom>
        </p:spPr>
        <p:txBody>
          <a:bodyPr wrap="square">
            <a:spAutoFit/>
          </a:bodyPr>
          <a:lstStyle/>
          <a:p>
            <a:r>
              <a:rPr lang="en-US" altLang="zh-CN" sz="1600"/>
              <a:t>- (void)testAsynExample {</a:t>
            </a:r>
          </a:p>
          <a:p>
            <a:r>
              <a:rPr lang="en-US" altLang="zh-CN" sz="1600">
                <a:solidFill>
                  <a:srgbClr val="FF0000"/>
                </a:solidFill>
              </a:rPr>
              <a:t>    XCTestExpectation *exp = [self expectationWithDescription:@"error description"];</a:t>
            </a:r>
          </a:p>
          <a:p>
            <a:r>
              <a:rPr lang="en-US" altLang="zh-CN" sz="1600"/>
              <a:t>    NSOperationQueue *queue = [[NSOperationQueue alloc]init];</a:t>
            </a:r>
          </a:p>
          <a:p>
            <a:r>
              <a:rPr lang="en-US" altLang="zh-CN" sz="1600"/>
              <a:t>    [queue addOperationWithBlock:^{</a:t>
            </a:r>
          </a:p>
          <a:p>
            <a:r>
              <a:rPr lang="en-US" altLang="zh-CN" sz="1600"/>
              <a:t>        //</a:t>
            </a:r>
            <a:r>
              <a:rPr lang="zh-CN" altLang="en-US" sz="1600"/>
              <a:t>模拟这个异步操作需要</a:t>
            </a:r>
            <a:r>
              <a:rPr lang="en-US" altLang="zh-CN" sz="1600"/>
              <a:t>2</a:t>
            </a:r>
            <a:r>
              <a:rPr lang="zh-CN" altLang="en-US" sz="1600"/>
              <a:t>秒后才能获取结果，比如一个异步网络请求</a:t>
            </a:r>
          </a:p>
          <a:p>
            <a:r>
              <a:rPr lang="zh-CN" altLang="en-US" sz="1600"/>
              <a:t>        </a:t>
            </a:r>
            <a:r>
              <a:rPr lang="en-US" altLang="zh-CN" sz="1600"/>
              <a:t>sleep(2);</a:t>
            </a:r>
          </a:p>
          <a:p>
            <a:r>
              <a:rPr lang="en-US" altLang="zh-CN" sz="1600"/>
              <a:t>        //</a:t>
            </a:r>
            <a:r>
              <a:rPr lang="zh-CN" altLang="en-US" sz="1600"/>
              <a:t>模拟获取的异步操作后，获取结果，判断异步方法的结果是否正确</a:t>
            </a:r>
          </a:p>
          <a:p>
            <a:r>
              <a:rPr lang="zh-CN" altLang="en-US" sz="1600"/>
              <a:t>        </a:t>
            </a:r>
            <a:r>
              <a:rPr lang="en-US" altLang="zh-CN" sz="1600"/>
              <a:t>XCTAssertTrue(expression,@"error");</a:t>
            </a:r>
          </a:p>
          <a:p>
            <a:r>
              <a:rPr lang="en-US" altLang="zh-CN" sz="1600"/>
              <a:t>        //</a:t>
            </a:r>
            <a:r>
              <a:rPr lang="zh-CN" altLang="en-US" sz="1600"/>
              <a:t>如果断言没问题，就调用</a:t>
            </a:r>
            <a:r>
              <a:rPr lang="en-US" altLang="zh-CN" sz="1600"/>
              <a:t>fulfill</a:t>
            </a:r>
            <a:r>
              <a:rPr lang="zh-CN" altLang="en-US" sz="1600"/>
              <a:t>宣布测试满足</a:t>
            </a:r>
          </a:p>
          <a:p>
            <a:r>
              <a:rPr lang="zh-CN" altLang="en-US" sz="1600"/>
              <a:t>      </a:t>
            </a:r>
            <a:r>
              <a:rPr lang="zh-CN" altLang="en-US" sz="1600">
                <a:solidFill>
                  <a:srgbClr val="FF0000"/>
                </a:solidFill>
              </a:rPr>
              <a:t>  </a:t>
            </a:r>
            <a:r>
              <a:rPr lang="en-US" altLang="zh-CN" sz="1600">
                <a:solidFill>
                  <a:srgbClr val="FF0000"/>
                </a:solidFill>
              </a:rPr>
              <a:t>[exp fulfill];</a:t>
            </a:r>
          </a:p>
          <a:p>
            <a:r>
              <a:rPr lang="en-US" altLang="zh-CN" sz="1600"/>
              <a:t>    }];</a:t>
            </a:r>
          </a:p>
          <a:p>
            <a:r>
              <a:rPr lang="en-US" altLang="zh-CN" sz="1600"/>
              <a:t>    //</a:t>
            </a:r>
            <a:r>
              <a:rPr lang="zh-CN" altLang="en-US" sz="1600"/>
              <a:t>设置延迟多少秒后，如果没有满足测试条件就报错</a:t>
            </a:r>
          </a:p>
          <a:p>
            <a:r>
              <a:rPr lang="zh-CN" altLang="en-US" sz="1600"/>
              <a:t>  </a:t>
            </a:r>
            <a:r>
              <a:rPr lang="zh-CN" altLang="en-US" sz="1600">
                <a:solidFill>
                  <a:srgbClr val="FF0000"/>
                </a:solidFill>
              </a:rPr>
              <a:t>  </a:t>
            </a:r>
            <a:r>
              <a:rPr lang="en-US" altLang="zh-CN" sz="1600">
                <a:solidFill>
                  <a:srgbClr val="FF0000"/>
                </a:solidFill>
              </a:rPr>
              <a:t>[self waitForExpectationsWithTimeout:3 handler:^(NSError * _Nullable error)</a:t>
            </a:r>
            <a:r>
              <a:rPr lang="en-US" altLang="zh-CN" sz="1600"/>
              <a:t> {</a:t>
            </a:r>
          </a:p>
          <a:p>
            <a:r>
              <a:rPr lang="en-US" altLang="zh-CN" sz="1600"/>
              <a:t>        if (error) {</a:t>
            </a:r>
          </a:p>
          <a:p>
            <a:r>
              <a:rPr lang="en-US" altLang="zh-CN" sz="1600"/>
              <a:t>            NSLog(@"Timeout Error: %@", error);</a:t>
            </a:r>
          </a:p>
          <a:p>
            <a:r>
              <a:rPr lang="en-US" altLang="zh-CN" sz="1600"/>
              <a:t>        }</a:t>
            </a:r>
          </a:p>
          <a:p>
            <a:r>
              <a:rPr lang="en-US" altLang="zh-CN" sz="1600"/>
              <a:t>    }];</a:t>
            </a:r>
          </a:p>
          <a:p>
            <a:r>
              <a:rPr lang="en-US" altLang="zh-CN" sz="1600"/>
              <a:t>}</a:t>
            </a:r>
          </a:p>
        </p:txBody>
      </p:sp>
    </p:spTree>
    <p:extLst>
      <p:ext uri="{BB962C8B-B14F-4D97-AF65-F5344CB8AC3E}">
        <p14:creationId xmlns:p14="http://schemas.microsoft.com/office/powerpoint/2010/main" val="411316393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a:solidFill>
                  <a:srgbClr val="000000"/>
                </a:solidFill>
              </a:rPr>
              <a:t>异步测试</a:t>
            </a:r>
            <a:endParaRPr lang="zh-CN" altLang="en-US" dirty="0"/>
          </a:p>
        </p:txBody>
      </p:sp>
      <p:sp>
        <p:nvSpPr>
          <p:cNvPr id="3" name="文本框 2"/>
          <p:cNvSpPr txBox="1"/>
          <p:nvPr/>
        </p:nvSpPr>
        <p:spPr>
          <a:xfrm>
            <a:off x="251520" y="980728"/>
            <a:ext cx="8640960" cy="145167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lvl="4" indent="0" algn="l" rtl="0" latinLnBrk="1" hangingPunct="0">
              <a:lnSpc>
                <a:spcPct val="150000"/>
              </a:lnSpc>
            </a:pPr>
            <a:r>
              <a:rPr lang="zh-CN" altLang="en-US" sz="2000"/>
              <a:t>代码来自于</a:t>
            </a:r>
            <a:r>
              <a:rPr lang="en-US" altLang="zh-CN" sz="2000"/>
              <a:t>AFNetworking</a:t>
            </a:r>
            <a:r>
              <a:rPr lang="zh-CN" altLang="en-US" sz="2000"/>
              <a:t>，用于测试</a:t>
            </a:r>
            <a:r>
              <a:rPr lang="en-US" altLang="zh-CN" sz="2000"/>
              <a:t>backgroundImageForState</a:t>
            </a:r>
            <a:r>
              <a:rPr lang="zh-CN" altLang="en-US" sz="2000"/>
              <a:t>方法。利用谓词计算，</a:t>
            </a:r>
            <a:r>
              <a:rPr lang="en-US" altLang="zh-CN" sz="2000"/>
              <a:t>button</a:t>
            </a:r>
            <a:r>
              <a:rPr lang="zh-CN" altLang="en-US" sz="2000"/>
              <a:t>是否正确的获得了</a:t>
            </a:r>
            <a:r>
              <a:rPr lang="en-US" altLang="zh-CN" sz="2000"/>
              <a:t>backgroundImage</a:t>
            </a:r>
            <a:r>
              <a:rPr lang="zh-CN" altLang="en-US" sz="2000"/>
              <a:t>，如果正确</a:t>
            </a:r>
            <a:r>
              <a:rPr lang="en-US" altLang="zh-CN" sz="2000"/>
              <a:t>20</a:t>
            </a:r>
            <a:r>
              <a:rPr lang="zh-CN" altLang="en-US" sz="2000"/>
              <a:t>秒内正确获得则通过测试，否则失败。</a:t>
            </a:r>
            <a:r>
              <a:rPr lang="en-US" altLang="zh-CN" sz="2000"/>
              <a:t> </a:t>
            </a:r>
          </a:p>
        </p:txBody>
      </p:sp>
      <p:sp>
        <p:nvSpPr>
          <p:cNvPr id="4" name="文本框 3"/>
          <p:cNvSpPr txBox="1"/>
          <p:nvPr/>
        </p:nvSpPr>
        <p:spPr>
          <a:xfrm>
            <a:off x="626782" y="2985684"/>
            <a:ext cx="92331"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6" name="矩形 5"/>
          <p:cNvSpPr/>
          <p:nvPr/>
        </p:nvSpPr>
        <p:spPr>
          <a:xfrm>
            <a:off x="251520" y="2780928"/>
            <a:ext cx="8568952" cy="3970318"/>
          </a:xfrm>
          <a:prstGeom prst="rect">
            <a:avLst/>
          </a:prstGeom>
        </p:spPr>
        <p:txBody>
          <a:bodyPr wrap="square">
            <a:spAutoFit/>
          </a:bodyPr>
          <a:lstStyle/>
          <a:p>
            <a:r>
              <a:rPr lang="en-US" altLang="zh-CN"/>
              <a:t>- (void)testThatBackgroundImageChanges {</a:t>
            </a:r>
          </a:p>
          <a:p>
            <a:r>
              <a:rPr lang="en-US" altLang="zh-CN"/>
              <a:t>    XCTAssertNil([self.button backgroundImageForState:UIControlStateNormal]);</a:t>
            </a:r>
          </a:p>
          <a:p>
            <a:endParaRPr lang="en-US" altLang="zh-CN"/>
          </a:p>
          <a:p>
            <a:r>
              <a:rPr lang="en-US" altLang="zh-CN"/>
              <a:t>    NSPredicate *predicate = [NSPredicate </a:t>
            </a:r>
            <a:r>
              <a:rPr lang="en-US" altLang="zh-CN">
                <a:solidFill>
                  <a:srgbClr val="FF0000"/>
                </a:solidFill>
              </a:rPr>
              <a:t>predicateWithBlock</a:t>
            </a:r>
            <a:r>
              <a:rPr lang="en-US" altLang="zh-CN"/>
              <a:t>:^BOOL(UIButton  * _Nonnull button, NSDictionary&lt;NSString *,id&gt; * _Nullable bindings) {</a:t>
            </a:r>
          </a:p>
          <a:p>
            <a:r>
              <a:rPr lang="en-US" altLang="zh-CN"/>
              <a:t>        return [button backgroundImageForState:UIControlStateNormal] != nil;</a:t>
            </a:r>
          </a:p>
          <a:p>
            <a:r>
              <a:rPr lang="de-DE" altLang="zh-CN"/>
              <a:t>    }];</a:t>
            </a:r>
          </a:p>
          <a:p>
            <a:r>
              <a:rPr lang="de-DE" altLang="zh-CN"/>
              <a:t>    </a:t>
            </a:r>
          </a:p>
          <a:p>
            <a:r>
              <a:rPr lang="de-DE" altLang="zh-CN">
                <a:solidFill>
                  <a:srgbClr val="FF0000"/>
                </a:solidFill>
              </a:rPr>
              <a:t>    [self expectationForPredicate:predicate</a:t>
            </a:r>
          </a:p>
          <a:p>
            <a:r>
              <a:rPr lang="de-DE" altLang="zh-CN">
                <a:solidFill>
                  <a:srgbClr val="FF0000"/>
                </a:solidFill>
              </a:rPr>
              <a:t>              evaluatedWithObject:self.button</a:t>
            </a:r>
          </a:p>
          <a:p>
            <a:r>
              <a:rPr lang="de-DE" altLang="zh-CN">
                <a:solidFill>
                  <a:srgbClr val="FF0000"/>
                </a:solidFill>
              </a:rPr>
              <a:t>                          handler:nil];</a:t>
            </a:r>
          </a:p>
          <a:p>
            <a:r>
              <a:rPr lang="de-DE" altLang="zh-CN">
                <a:solidFill>
                  <a:srgbClr val="FF0000"/>
                </a:solidFill>
              </a:rPr>
              <a:t>    [self waitForExpectationsWithTimeout:20 handler:nil];</a:t>
            </a:r>
          </a:p>
          <a:p>
            <a:r>
              <a:rPr lang="de-DE" altLang="zh-CN"/>
              <a:t>}</a:t>
            </a:r>
          </a:p>
          <a:p>
            <a:endParaRPr lang="en-US" altLang="zh-CN"/>
          </a:p>
        </p:txBody>
      </p:sp>
    </p:spTree>
    <p:extLst>
      <p:ext uri="{BB962C8B-B14F-4D97-AF65-F5344CB8AC3E}">
        <p14:creationId xmlns:p14="http://schemas.microsoft.com/office/powerpoint/2010/main" val="17945257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a:solidFill>
                  <a:srgbClr val="000000"/>
                </a:solidFill>
              </a:rPr>
              <a:t>异步测试</a:t>
            </a:r>
            <a:endParaRPr lang="zh-CN" altLang="en-US" dirty="0"/>
          </a:p>
        </p:txBody>
      </p:sp>
      <p:sp>
        <p:nvSpPr>
          <p:cNvPr id="3" name="文本框 2"/>
          <p:cNvSpPr txBox="1"/>
          <p:nvPr/>
        </p:nvSpPr>
        <p:spPr>
          <a:xfrm>
            <a:off x="251520" y="980728"/>
            <a:ext cx="8640960" cy="9900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lvl="4" indent="0" algn="l" rtl="0" latinLnBrk="1" hangingPunct="0">
              <a:lnSpc>
                <a:spcPct val="150000"/>
              </a:lnSpc>
            </a:pPr>
            <a:r>
              <a:rPr lang="en-US" altLang="zh-CN" sz="2000"/>
              <a:t>expectationForNotification </a:t>
            </a:r>
            <a:r>
              <a:rPr lang="zh-CN" altLang="en-US" sz="2000"/>
              <a:t>方法 </a:t>
            </a:r>
            <a:r>
              <a:rPr lang="en-US" altLang="zh-CN" sz="2000"/>
              <a:t>,</a:t>
            </a:r>
            <a:r>
              <a:rPr lang="zh-CN" altLang="en-US" sz="2000"/>
              <a:t>该方法监听一个通知</a:t>
            </a:r>
            <a:r>
              <a:rPr lang="en-US" altLang="zh-CN" sz="2000"/>
              <a:t>,</a:t>
            </a:r>
            <a:r>
              <a:rPr lang="zh-CN" altLang="en-US" sz="2000"/>
              <a:t>如果在规定时间内正确收到通知则测试通过。。</a:t>
            </a:r>
            <a:r>
              <a:rPr lang="en-US" altLang="zh-CN" sz="2000"/>
              <a:t> </a:t>
            </a:r>
          </a:p>
        </p:txBody>
      </p:sp>
      <p:sp>
        <p:nvSpPr>
          <p:cNvPr id="4" name="文本框 3"/>
          <p:cNvSpPr txBox="1"/>
          <p:nvPr/>
        </p:nvSpPr>
        <p:spPr>
          <a:xfrm>
            <a:off x="626782" y="2985684"/>
            <a:ext cx="92331"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6" name="矩形 5"/>
          <p:cNvSpPr/>
          <p:nvPr/>
        </p:nvSpPr>
        <p:spPr>
          <a:xfrm>
            <a:off x="251520" y="2204864"/>
            <a:ext cx="8568952" cy="4524316"/>
          </a:xfrm>
          <a:prstGeom prst="rect">
            <a:avLst/>
          </a:prstGeom>
        </p:spPr>
        <p:txBody>
          <a:bodyPr wrap="square">
            <a:spAutoFit/>
          </a:bodyPr>
          <a:lstStyle/>
          <a:p>
            <a:r>
              <a:rPr lang="en-US" altLang="zh-CN"/>
              <a:t>- (void)testAsynExample1 {</a:t>
            </a:r>
          </a:p>
          <a:p>
            <a:r>
              <a:rPr lang="en-US" altLang="zh-CN"/>
              <a:t>  </a:t>
            </a:r>
            <a:r>
              <a:rPr lang="en-US" altLang="zh-CN">
                <a:solidFill>
                  <a:srgbClr val="FF0000"/>
                </a:solidFill>
              </a:rPr>
              <a:t>  [self expectationForNotification:kNotificationName object:nil handler:nil];</a:t>
            </a:r>
          </a:p>
          <a:p>
            <a:endParaRPr lang="en-US" altLang="zh-CN"/>
          </a:p>
          <a:p>
            <a:r>
              <a:rPr lang="en-US" altLang="zh-CN"/>
              <a:t>    //</a:t>
            </a:r>
            <a:r>
              <a:rPr lang="zh-CN" altLang="en-US"/>
              <a:t>执行异步操作，异步操作完成后，发送通知</a:t>
            </a:r>
          </a:p>
          <a:p>
            <a:r>
              <a:rPr lang="zh-CN" altLang="en-US"/>
              <a:t>    </a:t>
            </a:r>
            <a:r>
              <a:rPr lang="en-US" altLang="zh-CN"/>
              <a:t>[[NSNotificationCenter defaultCenter]</a:t>
            </a:r>
            <a:r>
              <a:rPr lang="zh-CN" altLang="en-US"/>
              <a:t> </a:t>
            </a:r>
            <a:r>
              <a:rPr lang="en-US" altLang="zh-CN"/>
              <a:t>postNotificationName:kNotificationName object:nil];</a:t>
            </a:r>
          </a:p>
          <a:p>
            <a:endParaRPr lang="en-US" altLang="zh-CN"/>
          </a:p>
          <a:p>
            <a:r>
              <a:rPr lang="en-US" altLang="zh-CN"/>
              <a:t>    //</a:t>
            </a:r>
            <a:r>
              <a:rPr lang="zh-CN" altLang="en-US"/>
              <a:t>设置延迟多少秒后，如果没有满足测试条件就报错</a:t>
            </a:r>
          </a:p>
          <a:p>
            <a:r>
              <a:rPr lang="zh-CN" altLang="en-US"/>
              <a:t>   </a:t>
            </a:r>
            <a:r>
              <a:rPr lang="zh-CN" altLang="en-US">
                <a:solidFill>
                  <a:srgbClr val="FF0000"/>
                </a:solidFill>
              </a:rPr>
              <a:t> </a:t>
            </a:r>
            <a:r>
              <a:rPr lang="en-US" altLang="zh-CN">
                <a:solidFill>
                  <a:srgbClr val="FF0000"/>
                </a:solidFill>
              </a:rPr>
              <a:t>[self waitForExpectationsWithTimeout:3 handler:nil];</a:t>
            </a:r>
          </a:p>
          <a:p>
            <a:endParaRPr lang="en-US" altLang="zh-CN"/>
          </a:p>
          <a:p>
            <a:r>
              <a:rPr lang="en-US" altLang="zh-CN"/>
              <a:t>    //</a:t>
            </a:r>
            <a:r>
              <a:rPr lang="zh-CN" altLang="en-US"/>
              <a:t>移除通知</a:t>
            </a:r>
          </a:p>
          <a:p>
            <a:r>
              <a:rPr lang="zh-CN" altLang="en-US"/>
              <a:t>    </a:t>
            </a:r>
            <a:r>
              <a:rPr lang="en-US" altLang="zh-CN"/>
              <a:t>[[NSNotificationCenter defaultCenter] removeObserver:self name:kNotificationName object:nil];</a:t>
            </a:r>
          </a:p>
          <a:p>
            <a:r>
              <a:rPr lang="en-US" altLang="zh-CN"/>
              <a:t>}</a:t>
            </a:r>
          </a:p>
          <a:p>
            <a:endParaRPr lang="en-US" altLang="zh-CN"/>
          </a:p>
          <a:p>
            <a:endParaRPr lang="en-US" altLang="zh-CN"/>
          </a:p>
        </p:txBody>
      </p:sp>
    </p:spTree>
    <p:extLst>
      <p:ext uri="{BB962C8B-B14F-4D97-AF65-F5344CB8AC3E}">
        <p14:creationId xmlns:p14="http://schemas.microsoft.com/office/powerpoint/2010/main" val="80010701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a:solidFill>
                  <a:srgbClr val="000000"/>
                </a:solidFill>
              </a:rPr>
              <a:t>性能测试</a:t>
            </a:r>
            <a:endParaRPr lang="zh-CN" altLang="en-US" dirty="0"/>
          </a:p>
        </p:txBody>
      </p:sp>
      <p:sp>
        <p:nvSpPr>
          <p:cNvPr id="3" name="文本框 2"/>
          <p:cNvSpPr txBox="1"/>
          <p:nvPr/>
        </p:nvSpPr>
        <p:spPr>
          <a:xfrm>
            <a:off x="251520" y="980728"/>
            <a:ext cx="8640960" cy="145167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lvl="4" indent="0" algn="l" rtl="0" latinLnBrk="1" hangingPunct="0">
              <a:lnSpc>
                <a:spcPct val="150000"/>
              </a:lnSpc>
            </a:pPr>
            <a:r>
              <a:rPr lang="zh-CN" altLang="en-US" sz="2000"/>
              <a:t>性能测试主要使用 </a:t>
            </a:r>
            <a:r>
              <a:rPr lang="en-US" altLang="zh-CN" sz="2000">
                <a:solidFill>
                  <a:srgbClr val="FF0000"/>
                </a:solidFill>
              </a:rPr>
              <a:t>measureBlock</a:t>
            </a:r>
            <a:r>
              <a:rPr lang="en-US" altLang="zh-CN" sz="2000"/>
              <a:t> </a:t>
            </a:r>
            <a:r>
              <a:rPr lang="zh-CN" altLang="en-US" sz="2000"/>
              <a:t>方法 ，用于测试一组方法的执行时间，通过设置</a:t>
            </a:r>
            <a:r>
              <a:rPr lang="en-US" altLang="zh-CN" sz="2000"/>
              <a:t>baseline</a:t>
            </a:r>
            <a:r>
              <a:rPr lang="zh-CN" altLang="en-US" sz="2000"/>
              <a:t>（基准）和</a:t>
            </a:r>
            <a:r>
              <a:rPr lang="en-US" altLang="zh-CN" sz="2000"/>
              <a:t>stddev</a:t>
            </a:r>
            <a:r>
              <a:rPr lang="zh-CN" altLang="en-US" sz="2000"/>
              <a:t>（标准偏差）来判断方法是否能通过性能测试。</a:t>
            </a:r>
            <a:endParaRPr lang="en-US" altLang="zh-CN" sz="2000"/>
          </a:p>
        </p:txBody>
      </p:sp>
      <p:sp>
        <p:nvSpPr>
          <p:cNvPr id="4" name="文本框 3"/>
          <p:cNvSpPr txBox="1"/>
          <p:nvPr/>
        </p:nvSpPr>
        <p:spPr>
          <a:xfrm>
            <a:off x="626782" y="2985684"/>
            <a:ext cx="92331"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5" name="矩形 4"/>
          <p:cNvSpPr/>
          <p:nvPr/>
        </p:nvSpPr>
        <p:spPr>
          <a:xfrm>
            <a:off x="323528" y="2420888"/>
            <a:ext cx="6696744" cy="2031325"/>
          </a:xfrm>
          <a:prstGeom prst="rect">
            <a:avLst/>
          </a:prstGeom>
        </p:spPr>
        <p:txBody>
          <a:bodyPr wrap="square">
            <a:spAutoFit/>
          </a:bodyPr>
          <a:lstStyle/>
          <a:p>
            <a:r>
              <a:rPr lang="en-US" altLang="zh-CN"/>
              <a:t>- (void)testPerformanceExample {</a:t>
            </a:r>
          </a:p>
          <a:p>
            <a:r>
              <a:rPr lang="en-US" altLang="zh-CN"/>
              <a:t>    // This is an example of a performance test case.</a:t>
            </a:r>
          </a:p>
          <a:p>
            <a:r>
              <a:rPr lang="en-US" altLang="zh-CN"/>
              <a:t>    [self measureBlock:^{</a:t>
            </a:r>
          </a:p>
          <a:p>
            <a:r>
              <a:rPr lang="en-US" altLang="zh-CN"/>
              <a:t>        //Put the code you want to measure the time of here.</a:t>
            </a:r>
          </a:p>
          <a:p>
            <a:r>
              <a:rPr lang="de-DE" altLang="zh-CN"/>
              <a:t>    }];</a:t>
            </a:r>
          </a:p>
          <a:p>
            <a:r>
              <a:rPr lang="de-DE" altLang="zh-CN"/>
              <a:t>}</a:t>
            </a:r>
          </a:p>
          <a:p>
            <a:endParaRPr lang="zh-CN" altLang="en-US"/>
          </a:p>
        </p:txBody>
      </p:sp>
      <p:pic>
        <p:nvPicPr>
          <p:cNvPr id="6" name="图片 5"/>
          <p:cNvPicPr>
            <a:picLocks noChangeAspect="1"/>
          </p:cNvPicPr>
          <p:nvPr/>
        </p:nvPicPr>
        <p:blipFill>
          <a:blip r:embed="rId3"/>
          <a:stretch>
            <a:fillRect/>
          </a:stretch>
        </p:blipFill>
        <p:spPr>
          <a:xfrm>
            <a:off x="0" y="4437112"/>
            <a:ext cx="9144000" cy="2529960"/>
          </a:xfrm>
          <a:prstGeom prst="rect">
            <a:avLst/>
          </a:prstGeom>
        </p:spPr>
      </p:pic>
    </p:spTree>
    <p:extLst>
      <p:ext uri="{BB962C8B-B14F-4D97-AF65-F5344CB8AC3E}">
        <p14:creationId xmlns:p14="http://schemas.microsoft.com/office/powerpoint/2010/main" val="41319671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en-US" altLang="zh-CN" dirty="0"/>
              <a:t>UI</a:t>
            </a:r>
            <a:r>
              <a:rPr lang="zh-CN" altLang="en-US" dirty="0"/>
              <a:t>测试</a:t>
            </a:r>
            <a:r>
              <a:rPr lang="en-US" altLang="zh-CN" dirty="0"/>
              <a:t>API</a:t>
            </a:r>
            <a:endParaRPr lang="zh-CN" altLang="en-US" dirty="0"/>
          </a:p>
        </p:txBody>
      </p:sp>
      <p:sp>
        <p:nvSpPr>
          <p:cNvPr id="5" name="矩形 4"/>
          <p:cNvSpPr>
            <a:spLocks/>
          </p:cNvSpPr>
          <p:nvPr/>
        </p:nvSpPr>
        <p:spPr>
          <a:xfrm>
            <a:off x="2606976" y="2060848"/>
            <a:ext cx="3240000" cy="1080000"/>
          </a:xfrm>
          <a:prstGeom prst="rect">
            <a:avLst/>
          </a:prstGeom>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1" hangingPunct="0">
              <a:lnSpc>
                <a:spcPct val="100000"/>
              </a:lnSpc>
              <a:spcBef>
                <a:spcPts val="0"/>
              </a:spcBef>
              <a:spcAft>
                <a:spcPts val="0"/>
              </a:spcAft>
              <a:buClrTx/>
              <a:buSzTx/>
              <a:buFontTx/>
              <a:buNone/>
              <a:tabLst/>
            </a:pPr>
            <a:r>
              <a:rPr lang="en-US" altLang="zh-CN" sz="2800">
                <a:solidFill>
                  <a:srgbClr val="000000"/>
                </a:solidFill>
              </a:rPr>
              <a:t>XCUIApplication</a:t>
            </a: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8" name="矩形 7"/>
          <p:cNvSpPr>
            <a:spLocks/>
          </p:cNvSpPr>
          <p:nvPr/>
        </p:nvSpPr>
        <p:spPr>
          <a:xfrm>
            <a:off x="5004408" y="4365104"/>
            <a:ext cx="3240000" cy="1080000"/>
          </a:xfrm>
          <a:prstGeom prst="rect">
            <a:avLst/>
          </a:prstGeom>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1" hangingPunct="0">
              <a:lnSpc>
                <a:spcPct val="100000"/>
              </a:lnSpc>
              <a:spcBef>
                <a:spcPts val="0"/>
              </a:spcBef>
              <a:spcAft>
                <a:spcPts val="0"/>
              </a:spcAft>
              <a:buClrTx/>
              <a:buSzTx/>
              <a:buFontTx/>
              <a:buNone/>
              <a:tabLst/>
            </a:pPr>
            <a:r>
              <a:rPr lang="en-US" altLang="zh-CN" sz="2800">
                <a:solidFill>
                  <a:srgbClr val="000000"/>
                </a:solidFill>
              </a:rPr>
              <a:t>XCUIElementQuery</a:t>
            </a: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9" name="矩形 8"/>
          <p:cNvSpPr>
            <a:spLocks/>
          </p:cNvSpPr>
          <p:nvPr/>
        </p:nvSpPr>
        <p:spPr>
          <a:xfrm>
            <a:off x="683928" y="4365104"/>
            <a:ext cx="3240000" cy="1080000"/>
          </a:xfrm>
          <a:prstGeom prst="rect">
            <a:avLst/>
          </a:prstGeom>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45719" tIns="45719" rIns="45719" bIns="45719" numCol="1" spcCol="38100" rtlCol="0" anchor="ctr">
            <a:spAutoFit/>
          </a:bodyPr>
          <a:lstStyle/>
          <a:p>
            <a:pPr marL="0" marR="0" indent="0" algn="ctr" defTabSz="914400" rtl="0" fontAlgn="auto" latinLnBrk="1" hangingPunct="0">
              <a:lnSpc>
                <a:spcPct val="100000"/>
              </a:lnSpc>
              <a:spcBef>
                <a:spcPts val="0"/>
              </a:spcBef>
              <a:spcAft>
                <a:spcPts val="0"/>
              </a:spcAft>
              <a:buClrTx/>
              <a:buSzTx/>
              <a:buFontTx/>
              <a:buNone/>
              <a:tabLst/>
            </a:pPr>
            <a:r>
              <a:rPr lang="en-US" altLang="zh-CN" sz="2800">
                <a:solidFill>
                  <a:srgbClr val="000000"/>
                </a:solidFill>
              </a:rPr>
              <a:t>XCUIElement</a:t>
            </a: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spTree>
    <p:extLst>
      <p:ext uri="{BB962C8B-B14F-4D97-AF65-F5344CB8AC3E}">
        <p14:creationId xmlns:p14="http://schemas.microsoft.com/office/powerpoint/2010/main" val="282896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iOS</a:t>
            </a:r>
            <a:r>
              <a:rPr lang="zh-CN" altLang="en-US" dirty="0" smtClean="0"/>
              <a:t> </a:t>
            </a:r>
            <a:r>
              <a:rPr lang="en-US" altLang="zh-CN" dirty="0" smtClean="0"/>
              <a:t>App</a:t>
            </a:r>
            <a:r>
              <a:rPr lang="zh-CN" altLang="en-US" dirty="0" smtClean="0"/>
              <a:t> 测试</a:t>
            </a:r>
            <a:endParaRPr lang="zh-CN" altLang="en-US" dirty="0"/>
          </a:p>
        </p:txBody>
      </p:sp>
      <p:sp>
        <p:nvSpPr>
          <p:cNvPr id="3" name="文本框 2"/>
          <p:cNvSpPr txBox="1"/>
          <p:nvPr/>
        </p:nvSpPr>
        <p:spPr>
          <a:xfrm>
            <a:off x="1762124" y="1916832"/>
            <a:ext cx="5978227" cy="304698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1" hangingPunct="0">
              <a:lnSpc>
                <a:spcPct val="100000"/>
              </a:lnSpc>
              <a:spcBef>
                <a:spcPts val="0"/>
              </a:spcBef>
              <a:spcAft>
                <a:spcPts val="0"/>
              </a:spcAft>
              <a:buClrTx/>
              <a:buSzTx/>
              <a:buFont typeface="Wingdings" charset="2"/>
              <a:buChar char="n"/>
              <a:tabLst/>
            </a:pPr>
            <a:r>
              <a:rPr lang="zh-CN" altLang="en-US" sz="3200">
                <a:solidFill>
                  <a:srgbClr val="000000"/>
                </a:solidFill>
              </a:rPr>
              <a:t>什么是单元测试</a:t>
            </a:r>
            <a:endParaRPr lang="en-US" altLang="zh-CN" sz="3200" dirty="0" smtClean="0">
              <a:solidFill>
                <a:srgbClr val="000000"/>
              </a:solidFill>
            </a:endParaRPr>
          </a:p>
          <a:p>
            <a:pPr marL="457200" marR="0" indent="-457200" algn="l" defTabSz="914400" rtl="0" fontAlgn="auto" latinLnBrk="1" hangingPunct="0">
              <a:lnSpc>
                <a:spcPct val="100000"/>
              </a:lnSpc>
              <a:spcBef>
                <a:spcPts val="0"/>
              </a:spcBef>
              <a:spcAft>
                <a:spcPts val="0"/>
              </a:spcAft>
              <a:buClrTx/>
              <a:buSzTx/>
              <a:buFont typeface="Wingdings" charset="2"/>
              <a:buChar char="n"/>
              <a:tabLst/>
            </a:pPr>
            <a:endParaRPr lang="en-US" altLang="zh-CN" sz="3200" dirty="0" smtClean="0">
              <a:solidFill>
                <a:srgbClr val="000000"/>
              </a:solidFill>
            </a:endParaRPr>
          </a:p>
          <a:p>
            <a:pPr marL="457200" marR="0" indent="-457200" algn="l" defTabSz="914400" rtl="0" fontAlgn="auto" latinLnBrk="1" hangingPunct="0">
              <a:lnSpc>
                <a:spcPct val="100000"/>
              </a:lnSpc>
              <a:spcBef>
                <a:spcPts val="0"/>
              </a:spcBef>
              <a:spcAft>
                <a:spcPts val="0"/>
              </a:spcAft>
              <a:buClrTx/>
              <a:buSzTx/>
              <a:buFont typeface="Wingdings" charset="2"/>
              <a:buChar char="n"/>
              <a:tabLst/>
            </a:pPr>
            <a:r>
              <a:rPr lang="zh-CN" altLang="en-US" sz="3200">
                <a:solidFill>
                  <a:srgbClr val="000000"/>
                </a:solidFill>
              </a:rPr>
              <a:t>为什么做单元测试</a:t>
            </a:r>
            <a:endParaRPr lang="en-US" altLang="zh-CN" sz="3200" dirty="0" smtClean="0">
              <a:solidFill>
                <a:srgbClr val="000000"/>
              </a:solidFill>
            </a:endParaRPr>
          </a:p>
          <a:p>
            <a:pPr marL="457200" marR="0" indent="-457200" algn="l" defTabSz="914400" rtl="0" fontAlgn="auto" latinLnBrk="1" hangingPunct="0">
              <a:lnSpc>
                <a:spcPct val="100000"/>
              </a:lnSpc>
              <a:spcBef>
                <a:spcPts val="0"/>
              </a:spcBef>
              <a:spcAft>
                <a:spcPts val="0"/>
              </a:spcAft>
              <a:buClrTx/>
              <a:buSzTx/>
              <a:buFont typeface="Wingdings" charset="2"/>
              <a:buChar char="n"/>
              <a:tabLst/>
            </a:pPr>
            <a:endParaRPr lang="en-US" altLang="zh-CN" sz="3200" dirty="0">
              <a:solidFill>
                <a:srgbClr val="000000"/>
              </a:solidFill>
            </a:endParaRPr>
          </a:p>
          <a:p>
            <a:pPr marL="457200" marR="0" indent="-457200" algn="l" defTabSz="914400" rtl="0" fontAlgn="auto" latinLnBrk="1" hangingPunct="0">
              <a:lnSpc>
                <a:spcPct val="100000"/>
              </a:lnSpc>
              <a:spcBef>
                <a:spcPts val="0"/>
              </a:spcBef>
              <a:spcAft>
                <a:spcPts val="0"/>
              </a:spcAft>
              <a:buClrTx/>
              <a:buSzTx/>
              <a:buFont typeface="Wingdings" charset="2"/>
              <a:buChar char="n"/>
              <a:tabLst/>
            </a:pPr>
            <a:r>
              <a:rPr lang="en-US" altLang="zh-CN" sz="3200" dirty="0">
                <a:solidFill>
                  <a:srgbClr val="000000"/>
                </a:solidFill>
              </a:rPr>
              <a:t>iOS App</a:t>
            </a:r>
            <a:r>
              <a:rPr lang="zh-CN" altLang="en-US" sz="3200" dirty="0">
                <a:solidFill>
                  <a:srgbClr val="000000"/>
                </a:solidFill>
              </a:rPr>
              <a:t>测试</a:t>
            </a:r>
            <a:endParaRPr lang="en-US" altLang="zh-CN" sz="3200" dirty="0" smtClean="0">
              <a:solidFill>
                <a:srgbClr val="000000"/>
              </a:solidFill>
            </a:endParaRPr>
          </a:p>
          <a:p>
            <a:pPr marL="0" marR="0" indent="0" algn="l" defTabSz="914400" rtl="0" fontAlgn="auto" latinLnBrk="1" hangingPunct="0">
              <a:lnSpc>
                <a:spcPct val="100000"/>
              </a:lnSpc>
              <a:spcBef>
                <a:spcPts val="0"/>
              </a:spcBef>
              <a:spcAft>
                <a:spcPts val="0"/>
              </a:spcAft>
              <a:buClrTx/>
              <a:buSzTx/>
              <a:buFontTx/>
              <a:buNone/>
              <a:tabLst/>
            </a:pPr>
            <a:endParaRPr kumimoji="0" lang="zh-CN" altLang="en-US" sz="3200" b="0" i="0" u="none" strike="noStrike" cap="none" spc="0" normalizeH="0" baseline="0" dirty="0">
              <a:ln>
                <a:noFill/>
              </a:ln>
              <a:solidFill>
                <a:srgbClr val="000000"/>
              </a:solidFill>
              <a:effectLst/>
              <a:uFillTx/>
              <a:sym typeface="Calibri"/>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en-US" altLang="zh-CN" dirty="0"/>
              <a:t>UI</a:t>
            </a:r>
            <a:r>
              <a:rPr lang="zh-CN" altLang="en-US" dirty="0"/>
              <a:t>测试</a:t>
            </a:r>
            <a:r>
              <a:rPr lang="en-US" altLang="zh-CN" dirty="0"/>
              <a:t>API</a:t>
            </a:r>
            <a:endParaRPr lang="zh-CN" altLang="en-US" dirty="0"/>
          </a:p>
        </p:txBody>
      </p:sp>
      <p:pic>
        <p:nvPicPr>
          <p:cNvPr id="11" name="图片 10"/>
          <p:cNvPicPr>
            <a:picLocks noChangeAspect="1"/>
          </p:cNvPicPr>
          <p:nvPr/>
        </p:nvPicPr>
        <p:blipFill>
          <a:blip r:embed="rId3"/>
          <a:stretch>
            <a:fillRect/>
          </a:stretch>
        </p:blipFill>
        <p:spPr>
          <a:xfrm>
            <a:off x="-36513" y="1224136"/>
            <a:ext cx="9208520" cy="5733256"/>
          </a:xfrm>
          <a:prstGeom prst="rect">
            <a:avLst/>
          </a:prstGeom>
        </p:spPr>
      </p:pic>
    </p:spTree>
    <p:extLst>
      <p:ext uri="{BB962C8B-B14F-4D97-AF65-F5344CB8AC3E}">
        <p14:creationId xmlns:p14="http://schemas.microsoft.com/office/powerpoint/2010/main" val="9358402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a:solidFill>
                  <a:srgbClr val="000000"/>
                </a:solidFill>
              </a:rPr>
              <a:t>执行单元测试</a:t>
            </a:r>
            <a:endParaRPr lang="zh-CN" altLang="en-US" dirty="0"/>
          </a:p>
        </p:txBody>
      </p:sp>
      <p:sp>
        <p:nvSpPr>
          <p:cNvPr id="3" name="文本框 2"/>
          <p:cNvSpPr txBox="1"/>
          <p:nvPr/>
        </p:nvSpPr>
        <p:spPr>
          <a:xfrm>
            <a:off x="251520" y="980728"/>
            <a:ext cx="8640960" cy="9900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lvl="4" indent="0" algn="l" rtl="0" latinLnBrk="1" hangingPunct="0">
              <a:lnSpc>
                <a:spcPct val="150000"/>
              </a:lnSpc>
            </a:pPr>
            <a:r>
              <a:rPr lang="zh-CN" altLang="en-US" sz="2000"/>
              <a:t>单元测试可以批量执行，也可以单个执行。</a:t>
            </a:r>
            <a:endParaRPr lang="en-US" altLang="zh-CN" sz="2000"/>
          </a:p>
          <a:p>
            <a:pPr lvl="4" indent="0" algn="l" rtl="0" latinLnBrk="1" hangingPunct="0">
              <a:lnSpc>
                <a:spcPct val="150000"/>
              </a:lnSpc>
            </a:pPr>
            <a:r>
              <a:rPr lang="zh-CN" altLang="en-US" sz="2000"/>
              <a:t>批量执行：</a:t>
            </a:r>
            <a:r>
              <a:rPr lang="en-US" altLang="zh-CN" sz="2000"/>
              <a:t>CMD+U</a:t>
            </a:r>
            <a:r>
              <a:rPr lang="zh-CN" altLang="en-US" sz="2000"/>
              <a:t>，单个执行点击测试导航面板测试用例右侧菱形运行</a:t>
            </a:r>
            <a:endParaRPr lang="en-US" altLang="zh-CN" sz="2000"/>
          </a:p>
        </p:txBody>
      </p:sp>
      <p:sp>
        <p:nvSpPr>
          <p:cNvPr id="4" name="文本框 3"/>
          <p:cNvSpPr txBox="1"/>
          <p:nvPr/>
        </p:nvSpPr>
        <p:spPr>
          <a:xfrm>
            <a:off x="626782" y="2985684"/>
            <a:ext cx="92331"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pic>
        <p:nvPicPr>
          <p:cNvPr id="7" name="图片 6"/>
          <p:cNvPicPr>
            <a:picLocks noChangeAspect="1"/>
          </p:cNvPicPr>
          <p:nvPr/>
        </p:nvPicPr>
        <p:blipFill>
          <a:blip r:embed="rId3"/>
          <a:stretch>
            <a:fillRect/>
          </a:stretch>
        </p:blipFill>
        <p:spPr>
          <a:xfrm>
            <a:off x="0" y="2087665"/>
            <a:ext cx="9144000" cy="4725711"/>
          </a:xfrm>
          <a:prstGeom prst="rect">
            <a:avLst/>
          </a:prstGeom>
        </p:spPr>
      </p:pic>
    </p:spTree>
    <p:extLst>
      <p:ext uri="{BB962C8B-B14F-4D97-AF65-F5344CB8AC3E}">
        <p14:creationId xmlns:p14="http://schemas.microsoft.com/office/powerpoint/2010/main" val="416664485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a:solidFill>
                  <a:srgbClr val="000000"/>
                </a:solidFill>
              </a:rPr>
              <a:t>单元测试报告</a:t>
            </a:r>
            <a:endParaRPr lang="zh-CN" altLang="en-US" dirty="0"/>
          </a:p>
        </p:txBody>
      </p:sp>
      <p:sp>
        <p:nvSpPr>
          <p:cNvPr id="3" name="文本框 2"/>
          <p:cNvSpPr txBox="1"/>
          <p:nvPr/>
        </p:nvSpPr>
        <p:spPr>
          <a:xfrm>
            <a:off x="251520" y="980728"/>
            <a:ext cx="8640960" cy="145167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lvl="4" indent="0" algn="l" rtl="0" latinLnBrk="1" hangingPunct="0">
              <a:lnSpc>
                <a:spcPct val="150000"/>
              </a:lnSpc>
            </a:pPr>
            <a:r>
              <a:rPr lang="zh-CN" altLang="en-US" sz="2000"/>
              <a:t>执行完单元测试后，可以查看报告导航栏查看测试结果。</a:t>
            </a:r>
            <a:endParaRPr lang="en-US" altLang="zh-CN" sz="2000"/>
          </a:p>
          <a:p>
            <a:pPr lvl="4" indent="0" algn="l" rtl="0" latinLnBrk="1" hangingPunct="0">
              <a:lnSpc>
                <a:spcPct val="150000"/>
              </a:lnSpc>
            </a:pPr>
            <a:r>
              <a:rPr lang="zh-CN" altLang="en-US" sz="2000"/>
              <a:t>编辑项目</a:t>
            </a:r>
            <a:r>
              <a:rPr lang="en-US" altLang="zh-CN" sz="2000"/>
              <a:t>Scheme</a:t>
            </a:r>
            <a:r>
              <a:rPr lang="zh-CN" altLang="en-US" sz="2000"/>
              <a:t>，勾选</a:t>
            </a:r>
            <a:r>
              <a:rPr lang="en-US" altLang="zh-CN" sz="2000"/>
              <a:t>test</a:t>
            </a:r>
            <a:r>
              <a:rPr lang="zh-CN" altLang="en-US" sz="2000"/>
              <a:t>项中“</a:t>
            </a:r>
            <a:r>
              <a:rPr lang="en-US" altLang="zh-CN" sz="2000"/>
              <a:t>Gather Coverage data</a:t>
            </a:r>
            <a:r>
              <a:rPr lang="zh-CN" altLang="en-US" sz="2000"/>
              <a:t>”，可查看代码覆盖率</a:t>
            </a:r>
            <a:endParaRPr lang="en-US" altLang="zh-CN" sz="2000"/>
          </a:p>
          <a:p>
            <a:pPr lvl="4" indent="0" algn="l" rtl="0" latinLnBrk="1" hangingPunct="0">
              <a:lnSpc>
                <a:spcPct val="150000"/>
              </a:lnSpc>
            </a:pPr>
            <a:endParaRPr lang="en-US" altLang="zh-CN" sz="2000"/>
          </a:p>
        </p:txBody>
      </p:sp>
      <p:sp>
        <p:nvSpPr>
          <p:cNvPr id="4" name="文本框 3"/>
          <p:cNvSpPr txBox="1"/>
          <p:nvPr/>
        </p:nvSpPr>
        <p:spPr>
          <a:xfrm>
            <a:off x="626782" y="2985684"/>
            <a:ext cx="92331" cy="36933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Calibri"/>
              <a:ea typeface="Calibri"/>
              <a:cs typeface="Calibri"/>
              <a:sym typeface="Calibri"/>
            </a:endParaRPr>
          </a:p>
        </p:txBody>
      </p:sp>
      <p:pic>
        <p:nvPicPr>
          <p:cNvPr id="6" name="图片 5"/>
          <p:cNvPicPr>
            <a:picLocks noChangeAspect="1"/>
          </p:cNvPicPr>
          <p:nvPr/>
        </p:nvPicPr>
        <p:blipFill>
          <a:blip r:embed="rId3"/>
          <a:stretch>
            <a:fillRect/>
          </a:stretch>
        </p:blipFill>
        <p:spPr>
          <a:xfrm>
            <a:off x="0" y="2054895"/>
            <a:ext cx="9144000" cy="3174305"/>
          </a:xfrm>
          <a:prstGeom prst="rect">
            <a:avLst/>
          </a:prstGeom>
        </p:spPr>
      </p:pic>
      <p:pic>
        <p:nvPicPr>
          <p:cNvPr id="8" name="图片 7"/>
          <p:cNvPicPr>
            <a:picLocks noChangeAspect="1"/>
          </p:cNvPicPr>
          <p:nvPr/>
        </p:nvPicPr>
        <p:blipFill>
          <a:blip r:embed="rId4"/>
          <a:stretch>
            <a:fillRect/>
          </a:stretch>
        </p:blipFill>
        <p:spPr>
          <a:xfrm>
            <a:off x="0" y="2060848"/>
            <a:ext cx="9144000" cy="5036863"/>
          </a:xfrm>
          <a:prstGeom prst="rect">
            <a:avLst/>
          </a:prstGeom>
        </p:spPr>
      </p:pic>
      <p:pic>
        <p:nvPicPr>
          <p:cNvPr id="9" name="图片 8"/>
          <p:cNvPicPr>
            <a:picLocks noChangeAspect="1"/>
          </p:cNvPicPr>
          <p:nvPr/>
        </p:nvPicPr>
        <p:blipFill>
          <a:blip r:embed="rId5"/>
          <a:stretch>
            <a:fillRect/>
          </a:stretch>
        </p:blipFill>
        <p:spPr>
          <a:xfrm>
            <a:off x="0" y="2060848"/>
            <a:ext cx="9144000" cy="4911593"/>
          </a:xfrm>
          <a:prstGeom prst="rect">
            <a:avLst/>
          </a:prstGeom>
        </p:spPr>
      </p:pic>
    </p:spTree>
    <p:extLst>
      <p:ext uri="{BB962C8B-B14F-4D97-AF65-F5344CB8AC3E}">
        <p14:creationId xmlns:p14="http://schemas.microsoft.com/office/powerpoint/2010/main" val="2823824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dirty="0"/>
              <a:t>下一步计划</a:t>
            </a:r>
          </a:p>
        </p:txBody>
      </p:sp>
      <p:sp>
        <p:nvSpPr>
          <p:cNvPr id="5" name="文本框 4"/>
          <p:cNvSpPr txBox="1"/>
          <p:nvPr/>
        </p:nvSpPr>
        <p:spPr>
          <a:xfrm>
            <a:off x="251520" y="1052736"/>
            <a:ext cx="8568952" cy="172354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342900" lvl="1" indent="342000" algn="l" rtl="0" latinLnBrk="1" hangingPunct="0">
              <a:lnSpc>
                <a:spcPct val="150000"/>
              </a:lnSpc>
              <a:buFont typeface="Wingdings" charset="2"/>
              <a:buChar char="Ø"/>
            </a:pPr>
            <a:r>
              <a:rPr lang="zh-CN" altLang="en-US" sz="2400">
                <a:solidFill>
                  <a:srgbClr val="000000"/>
                </a:solidFill>
              </a:rPr>
              <a:t>深入研究</a:t>
            </a:r>
            <a:r>
              <a:rPr lang="en-US" altLang="zh-CN" sz="2400">
                <a:solidFill>
                  <a:srgbClr val="000000"/>
                </a:solidFill>
              </a:rPr>
              <a:t>UI</a:t>
            </a:r>
            <a:r>
              <a:rPr lang="zh-CN" altLang="en-US" sz="2400">
                <a:solidFill>
                  <a:srgbClr val="000000"/>
                </a:solidFill>
              </a:rPr>
              <a:t>测试</a:t>
            </a:r>
            <a:endParaRPr lang="en-US" altLang="zh-CN" sz="2400">
              <a:solidFill>
                <a:srgbClr val="000000"/>
              </a:solidFill>
            </a:endParaRPr>
          </a:p>
          <a:p>
            <a:pPr marL="342900" lvl="2" indent="342000" algn="l" rtl="0" latinLnBrk="1" hangingPunct="0">
              <a:lnSpc>
                <a:spcPct val="150000"/>
              </a:lnSpc>
              <a:buFont typeface="Wingdings" charset="2"/>
              <a:buChar char="Ø"/>
            </a:pPr>
            <a:r>
              <a:rPr lang="zh-CN" altLang="en-US" sz="2400">
                <a:solidFill>
                  <a:srgbClr val="000000"/>
                </a:solidFill>
              </a:rPr>
              <a:t>熟悉</a:t>
            </a:r>
            <a:r>
              <a:rPr lang="en-US" altLang="zh-CN" sz="2400">
                <a:solidFill>
                  <a:srgbClr val="000000"/>
                </a:solidFill>
              </a:rPr>
              <a:t>Mock(</a:t>
            </a:r>
            <a:r>
              <a:rPr lang="zh-CN" altLang="en-US" sz="2400">
                <a:solidFill>
                  <a:srgbClr val="000000"/>
                </a:solidFill>
              </a:rPr>
              <a:t>模拟对象及方法调用</a:t>
            </a:r>
            <a:r>
              <a:rPr lang="en-US" altLang="zh-CN" sz="2400">
                <a:solidFill>
                  <a:srgbClr val="000000"/>
                </a:solidFill>
              </a:rPr>
              <a:t>)</a:t>
            </a:r>
            <a:r>
              <a:rPr lang="zh-CN" altLang="en-US" sz="2400">
                <a:solidFill>
                  <a:srgbClr val="000000"/>
                </a:solidFill>
              </a:rPr>
              <a:t>，及其他第三方测试框架</a:t>
            </a:r>
            <a:endParaRPr lang="en-US" altLang="zh-CN" sz="2400">
              <a:solidFill>
                <a:srgbClr val="000000"/>
              </a:solidFill>
            </a:endParaRPr>
          </a:p>
          <a:p>
            <a:pPr marL="342900" lvl="2" indent="342000" algn="l" rtl="0" latinLnBrk="1" hangingPunct="0">
              <a:lnSpc>
                <a:spcPct val="150000"/>
              </a:lnSpc>
              <a:buFont typeface="Wingdings" charset="2"/>
              <a:buChar char="Ø"/>
            </a:pPr>
            <a:r>
              <a:rPr lang="zh-CN" altLang="en-US" sz="2400">
                <a:solidFill>
                  <a:srgbClr val="000000"/>
                </a:solidFill>
              </a:rPr>
              <a:t>研究自动化测试</a:t>
            </a:r>
            <a:endParaRPr lang="en-US" altLang="zh-CN" sz="2400">
              <a:solidFill>
                <a:srgbClr val="000000"/>
              </a:solidFill>
            </a:endParaRPr>
          </a:p>
        </p:txBody>
      </p:sp>
      <p:pic>
        <p:nvPicPr>
          <p:cNvPr id="4" name="图片 3"/>
          <p:cNvPicPr>
            <a:picLocks noChangeAspect="1"/>
          </p:cNvPicPr>
          <p:nvPr/>
        </p:nvPicPr>
        <p:blipFill>
          <a:blip r:embed="rId3"/>
          <a:stretch>
            <a:fillRect/>
          </a:stretch>
        </p:blipFill>
        <p:spPr>
          <a:xfrm>
            <a:off x="1547664" y="2780928"/>
            <a:ext cx="6120680" cy="4082445"/>
          </a:xfrm>
          <a:prstGeom prst="rect">
            <a:avLst/>
          </a:prstGeom>
        </p:spPr>
      </p:pic>
    </p:spTree>
    <p:extLst>
      <p:ext uri="{BB962C8B-B14F-4D97-AF65-F5344CB8AC3E}">
        <p14:creationId xmlns:p14="http://schemas.microsoft.com/office/powerpoint/2010/main" val="370777231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en-US" altLang="zh-CN"/>
              <a:t>iOS</a:t>
            </a:r>
            <a:r>
              <a:rPr lang="zh-CN" altLang="en-US"/>
              <a:t>单元测试</a:t>
            </a:r>
            <a:endParaRPr lang="zh-CN" altLang="en-US" dirty="0"/>
          </a:p>
        </p:txBody>
      </p:sp>
      <p:sp>
        <p:nvSpPr>
          <p:cNvPr id="3" name="文本框 2"/>
          <p:cNvSpPr txBox="1"/>
          <p:nvPr/>
        </p:nvSpPr>
        <p:spPr>
          <a:xfrm>
            <a:off x="683568" y="980729"/>
            <a:ext cx="7848872" cy="70788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endParaRPr lang="zh-CN" altLang="en-US" sz="2000">
              <a:solidFill>
                <a:srgbClr val="000000"/>
              </a:solidFill>
            </a:endParaRPr>
          </a:p>
          <a:p>
            <a:pPr algn="l" rtl="0" latinLnBrk="1" hangingPunct="0">
              <a:lnSpc>
                <a:spcPct val="150000"/>
              </a:lnSpc>
            </a:pPr>
            <a:endParaRPr lang="zh-CN" altLang="en-US" sz="2000">
              <a:solidFill>
                <a:srgbClr val="000000"/>
              </a:solidFill>
            </a:endParaRPr>
          </a:p>
        </p:txBody>
      </p:sp>
      <p:sp>
        <p:nvSpPr>
          <p:cNvPr id="4" name="矩形 3"/>
          <p:cNvSpPr/>
          <p:nvPr/>
        </p:nvSpPr>
        <p:spPr>
          <a:xfrm>
            <a:off x="467544" y="1124744"/>
            <a:ext cx="8676456" cy="2677656"/>
          </a:xfrm>
          <a:prstGeom prst="rect">
            <a:avLst/>
          </a:prstGeom>
        </p:spPr>
        <p:txBody>
          <a:bodyPr wrap="square">
            <a:spAutoFit/>
          </a:bodyPr>
          <a:lstStyle/>
          <a:p>
            <a:r>
              <a:rPr lang="zh-CN" altLang="en-US" sz="2400" smtClean="0"/>
              <a:t>参考资料</a:t>
            </a:r>
            <a:endParaRPr lang="en-US" altLang="zh-CN" sz="2400" smtClean="0"/>
          </a:p>
          <a:p>
            <a:pPr>
              <a:lnSpc>
                <a:spcPct val="150000"/>
              </a:lnSpc>
            </a:pPr>
            <a:endParaRPr lang="en-US" altLang="zh-CN" smtClean="0"/>
          </a:p>
          <a:p>
            <a:pPr marL="285750" indent="-285750">
              <a:lnSpc>
                <a:spcPct val="150000"/>
              </a:lnSpc>
              <a:buFont typeface="Wingdings" charset="2"/>
              <a:buChar char="l"/>
            </a:pPr>
            <a:r>
              <a:rPr lang="zh-CN" altLang="en-US"/>
              <a:t>官方主页：</a:t>
            </a:r>
            <a:r>
              <a:rPr lang="en-US" altLang="zh-CN">
                <a:hlinkClick r:id="rId3"/>
              </a:rPr>
              <a:t>https://developer.apple.com</a:t>
            </a:r>
            <a:endParaRPr lang="en-US" altLang="zh-CN" smtClean="0"/>
          </a:p>
          <a:p>
            <a:pPr marL="285750" indent="-285750">
              <a:lnSpc>
                <a:spcPct val="150000"/>
              </a:lnSpc>
              <a:buFont typeface="Wingdings" charset="2"/>
              <a:buChar char="l"/>
            </a:pPr>
            <a:r>
              <a:rPr lang="en-US" altLang="zh-CN" smtClean="0"/>
              <a:t>Xcode 7 UI</a:t>
            </a:r>
            <a:r>
              <a:rPr lang="zh-CN" altLang="en-US" smtClean="0"/>
              <a:t>测试初窥：</a:t>
            </a:r>
            <a:r>
              <a:rPr lang="en-US" altLang="zh-CN">
                <a:hlinkClick r:id="rId4"/>
              </a:rPr>
              <a:t>https://onevcat.com/2015/09/ui-testing/</a:t>
            </a:r>
            <a:endParaRPr lang="en-US" altLang="zh-CN"/>
          </a:p>
          <a:p>
            <a:pPr marL="285750" indent="-285750">
              <a:lnSpc>
                <a:spcPct val="150000"/>
              </a:lnSpc>
              <a:buFont typeface="Wingdings" charset="2"/>
              <a:buChar char="l"/>
            </a:pPr>
            <a:r>
              <a:rPr lang="en-US" altLang="zh-CN"/>
              <a:t>WWDC:</a:t>
            </a:r>
            <a:r>
              <a:rPr lang="en-US" altLang="zh-CN">
                <a:hlinkClick r:id="rId5"/>
              </a:rPr>
              <a:t>https://developer.apple.com/videos/play/wwdc2015/406/?time=2938</a:t>
            </a:r>
            <a:endParaRPr lang="en-US" altLang="zh-CN"/>
          </a:p>
          <a:p>
            <a:endParaRPr lang="en-US" altLang="zh-CN"/>
          </a:p>
          <a:p>
            <a:r>
              <a:rPr lang="zh-CN" altLang="zh-CN"/>
              <a:t>　　</a:t>
            </a:r>
          </a:p>
        </p:txBody>
      </p:sp>
    </p:spTree>
    <p:extLst>
      <p:ext uri="{BB962C8B-B14F-4D97-AF65-F5344CB8AC3E}">
        <p14:creationId xmlns:p14="http://schemas.microsoft.com/office/powerpoint/2010/main" val="3816197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p:nvPr/>
        </p:nvSpPr>
        <p:spPr>
          <a:xfrm>
            <a:off x="4968875" y="3213100"/>
            <a:ext cx="4140200" cy="1584325"/>
          </a:xfrm>
          <a:prstGeom prst="rect">
            <a:avLst/>
          </a:prstGeom>
          <a:solidFill>
            <a:srgbClr val="FFC000"/>
          </a:solidFill>
          <a:ln w="25400">
            <a:solidFill>
              <a:srgbClr val="FFC000"/>
            </a:solidFill>
            <a:round/>
          </a:ln>
        </p:spPr>
        <p:txBody>
          <a:bodyPr lIns="0" tIns="0" rIns="0" bIns="0" anchor="ctr"/>
          <a:lstStyle/>
          <a:p>
            <a:pPr lvl="0" algn="ctr">
              <a:defRPr>
                <a:solidFill>
                  <a:srgbClr val="FFFFFF"/>
                </a:solidFill>
                <a:latin typeface="宋体"/>
                <a:ea typeface="宋体"/>
                <a:cs typeface="宋体"/>
                <a:sym typeface="宋体"/>
              </a:defRPr>
            </a:pPr>
            <a:endParaRPr/>
          </a:p>
        </p:txBody>
      </p:sp>
      <p:pic>
        <p:nvPicPr>
          <p:cNvPr id="165" name="image.jpg" descr="图片1.jpg"/>
          <p:cNvPicPr/>
          <p:nvPr/>
        </p:nvPicPr>
        <p:blipFill>
          <a:blip r:embed="rId3" cstate="print">
            <a:extLst/>
          </a:blip>
          <a:stretch>
            <a:fillRect/>
          </a:stretch>
        </p:blipFill>
        <p:spPr>
          <a:xfrm>
            <a:off x="-34925" y="0"/>
            <a:ext cx="4818063" cy="6858000"/>
          </a:xfrm>
          <a:prstGeom prst="rect">
            <a:avLst/>
          </a:prstGeom>
          <a:ln w="12700">
            <a:miter lim="400000"/>
          </a:ln>
        </p:spPr>
      </p:pic>
      <p:pic>
        <p:nvPicPr>
          <p:cNvPr id="166" name="image.png"/>
          <p:cNvPicPr/>
          <p:nvPr/>
        </p:nvPicPr>
        <p:blipFill>
          <a:blip r:embed="rId4" cstate="print">
            <a:extLst/>
          </a:blip>
          <a:stretch>
            <a:fillRect/>
          </a:stretch>
        </p:blipFill>
        <p:spPr>
          <a:xfrm>
            <a:off x="6623050" y="0"/>
            <a:ext cx="2520950" cy="930275"/>
          </a:xfrm>
          <a:prstGeom prst="rect">
            <a:avLst/>
          </a:prstGeom>
          <a:ln w="12700">
            <a:miter lim="400000"/>
          </a:ln>
        </p:spPr>
      </p:pic>
      <p:pic>
        <p:nvPicPr>
          <p:cNvPr id="167" name="image.jpg" descr="Z:\工作文档03\自如事业部\自如-设计组\谌蓉工作\自如-谌蓉手绘图\IMG_0004.jpg"/>
          <p:cNvPicPr/>
          <p:nvPr/>
        </p:nvPicPr>
        <p:blipFill>
          <a:blip r:embed="rId5" cstate="print">
            <a:extLst/>
          </a:blip>
          <a:stretch>
            <a:fillRect/>
          </a:stretch>
        </p:blipFill>
        <p:spPr>
          <a:xfrm>
            <a:off x="0" y="0"/>
            <a:ext cx="4818063" cy="6858000"/>
          </a:xfrm>
          <a:prstGeom prst="rect">
            <a:avLst/>
          </a:prstGeom>
          <a:ln w="12700">
            <a:miter lim="400000"/>
          </a:ln>
        </p:spPr>
      </p:pic>
      <p:sp>
        <p:nvSpPr>
          <p:cNvPr id="168" name="Shape 168"/>
          <p:cNvSpPr/>
          <p:nvPr/>
        </p:nvSpPr>
        <p:spPr>
          <a:xfrm>
            <a:off x="4968875" y="3213100"/>
            <a:ext cx="4140200" cy="1584325"/>
          </a:xfrm>
          <a:prstGeom prst="rect">
            <a:avLst/>
          </a:prstGeom>
          <a:solidFill>
            <a:srgbClr val="FFC000"/>
          </a:solidFill>
          <a:ln w="25400">
            <a:solidFill>
              <a:srgbClr val="FFC000"/>
            </a:solidFill>
            <a:round/>
          </a:ln>
        </p:spPr>
        <p:txBody>
          <a:bodyPr lIns="0" tIns="0" rIns="0" bIns="0" anchor="ctr"/>
          <a:lstStyle/>
          <a:p>
            <a:pPr lvl="0" algn="ctr">
              <a:defRPr>
                <a:solidFill>
                  <a:srgbClr val="FFFFFF"/>
                </a:solidFill>
                <a:latin typeface="宋体"/>
                <a:ea typeface="宋体"/>
                <a:cs typeface="宋体"/>
                <a:sym typeface="宋体"/>
              </a:defRPr>
            </a:pPr>
            <a:endParaRPr/>
          </a:p>
        </p:txBody>
      </p:sp>
      <p:sp>
        <p:nvSpPr>
          <p:cNvPr id="169" name="Shape 169"/>
          <p:cNvSpPr/>
          <p:nvPr/>
        </p:nvSpPr>
        <p:spPr>
          <a:xfrm>
            <a:off x="5148262" y="3676650"/>
            <a:ext cx="3744913" cy="6121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3400" b="1">
                <a:solidFill>
                  <a:srgbClr val="FFFFFF"/>
                </a:solidFill>
                <a:latin typeface="微软雅黑"/>
                <a:ea typeface="微软雅黑"/>
                <a:cs typeface="微软雅黑"/>
                <a:sym typeface="微软雅黑"/>
              </a:defRPr>
            </a:lvl1pPr>
          </a:lstStyle>
          <a:p>
            <a:pPr lvl="0">
              <a:defRPr sz="1800" b="0">
                <a:solidFill>
                  <a:srgbClr val="000000"/>
                </a:solidFill>
              </a:defRPr>
            </a:pPr>
            <a:r>
              <a:rPr sz="3400" b="1">
                <a:solidFill>
                  <a:srgbClr val="FFFFFF"/>
                </a:solidFill>
              </a:rPr>
              <a:t>THANKS</a:t>
            </a:r>
          </a:p>
        </p:txBody>
      </p:sp>
      <p:pic>
        <p:nvPicPr>
          <p:cNvPr id="170" name="image.png"/>
          <p:cNvPicPr/>
          <p:nvPr/>
        </p:nvPicPr>
        <p:blipFill>
          <a:blip r:embed="rId4" cstate="print">
            <a:extLst/>
          </a:blip>
          <a:stretch>
            <a:fillRect/>
          </a:stretch>
        </p:blipFill>
        <p:spPr>
          <a:xfrm>
            <a:off x="6623050" y="0"/>
            <a:ext cx="2520950" cy="930275"/>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a:solidFill>
                  <a:srgbClr val="000000"/>
                </a:solidFill>
              </a:rPr>
              <a:t>什么是单元测试</a:t>
            </a:r>
            <a:endParaRPr lang="zh-CN" altLang="en-US" dirty="0"/>
          </a:p>
        </p:txBody>
      </p:sp>
      <p:sp>
        <p:nvSpPr>
          <p:cNvPr id="4" name="矩形 3"/>
          <p:cNvSpPr/>
          <p:nvPr/>
        </p:nvSpPr>
        <p:spPr>
          <a:xfrm>
            <a:off x="323528" y="1412776"/>
            <a:ext cx="8424936" cy="4493537"/>
          </a:xfrm>
          <a:prstGeom prst="rect">
            <a:avLst/>
          </a:prstGeom>
        </p:spPr>
        <p:txBody>
          <a:bodyPr wrap="square">
            <a:spAutoFit/>
          </a:bodyPr>
          <a:lstStyle/>
          <a:p>
            <a:pPr>
              <a:lnSpc>
                <a:spcPct val="150000"/>
              </a:lnSpc>
            </a:pPr>
            <a:r>
              <a:rPr lang="zh-CN" altLang="en-US" sz="2400"/>
              <a:t>在计算机编程中，单元测试（又称为模块测试</a:t>
            </a:r>
            <a:r>
              <a:rPr lang="en-US" altLang="zh-CN" sz="2400"/>
              <a:t>, Unit Testing</a:t>
            </a:r>
            <a:r>
              <a:rPr lang="zh-CN" altLang="en-US" sz="2400"/>
              <a:t>）是针对程序模块（软件设计的最小单位）来进行正确性检验的测试工作。程序单元是应用的最小可测试部件。在过程化编程中，一个单元就是单个程序、函数、过程等；对于面向对象编程，最小单元就是方法，包括基类（超类）、抽象类、或者派生类（子类）中的方法。</a:t>
            </a:r>
            <a:endParaRPr lang="en-US" altLang="zh-CN" sz="2400"/>
          </a:p>
          <a:p>
            <a:pPr>
              <a:lnSpc>
                <a:spcPct val="150000"/>
              </a:lnSpc>
            </a:pPr>
            <a:r>
              <a:rPr lang="zh-CN" altLang="en-US" sz="2400">
                <a:hlinkClick r:id="rId3"/>
              </a:rPr>
              <a:t>单元测试</a:t>
            </a:r>
            <a:r>
              <a:rPr lang="zh-CN" altLang="en-US" sz="2400"/>
              <a:t>是一个工具</a:t>
            </a:r>
            <a:r>
              <a:rPr lang="zh-CN" altLang="zh-CN" sz="2400"/>
              <a:t>，</a:t>
            </a:r>
            <a:r>
              <a:rPr lang="zh-CN" altLang="en-US" sz="2400"/>
              <a:t>目的是让我们开发的软件更加健壮，可维护性更强。</a:t>
            </a:r>
          </a:p>
        </p:txBody>
      </p:sp>
    </p:spTree>
    <p:extLst>
      <p:ext uri="{BB962C8B-B14F-4D97-AF65-F5344CB8AC3E}">
        <p14:creationId xmlns:p14="http://schemas.microsoft.com/office/powerpoint/2010/main" val="34411795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a:solidFill>
                  <a:srgbClr val="000000"/>
                </a:solidFill>
              </a:rPr>
              <a:t>为什么做单元测试</a:t>
            </a:r>
            <a:endParaRPr lang="zh-CN" altLang="en-US" dirty="0"/>
          </a:p>
        </p:txBody>
      </p:sp>
      <p:sp>
        <p:nvSpPr>
          <p:cNvPr id="3" name="文本框 2"/>
          <p:cNvSpPr txBox="1"/>
          <p:nvPr/>
        </p:nvSpPr>
        <p:spPr>
          <a:xfrm>
            <a:off x="251520" y="980728"/>
            <a:ext cx="8640960" cy="597599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lvl="4" indent="-457200" algn="l" rtl="0" latinLnBrk="1" hangingPunct="0">
              <a:lnSpc>
                <a:spcPct val="150000"/>
              </a:lnSpc>
              <a:buFont typeface="Wingdings" charset="2"/>
              <a:buChar char="Ø"/>
            </a:pPr>
            <a:r>
              <a:rPr lang="zh-CN" altLang="en-US" sz="2400"/>
              <a:t>帮助理解需求</a:t>
            </a:r>
            <a:endParaRPr lang="en-US" altLang="zh-CN" sz="2400">
              <a:solidFill>
                <a:srgbClr val="000000"/>
              </a:solidFill>
            </a:endParaRPr>
          </a:p>
          <a:p>
            <a:pPr lvl="4" indent="457200" algn="l" rtl="0" latinLnBrk="1" hangingPunct="0">
              <a:lnSpc>
                <a:spcPct val="150000"/>
              </a:lnSpc>
            </a:pPr>
            <a:r>
              <a:rPr lang="zh-CN" altLang="en-US" sz="2000"/>
              <a:t>单元测试应该反映</a:t>
            </a:r>
            <a:r>
              <a:rPr lang="en-US" altLang="zh-CN" sz="2000"/>
              <a:t>Use Case</a:t>
            </a:r>
            <a:r>
              <a:rPr lang="zh-CN" altLang="en-US" sz="2000"/>
              <a:t>，把被测单元当成黑盒测试其外部行为。</a:t>
            </a:r>
            <a:endParaRPr lang="en-US" altLang="zh-CN" sz="2400">
              <a:solidFill>
                <a:srgbClr val="000000"/>
              </a:solidFill>
            </a:endParaRPr>
          </a:p>
          <a:p>
            <a:pPr marL="457200" lvl="4" indent="-457200" algn="l" rtl="0" latinLnBrk="1" hangingPunct="0">
              <a:lnSpc>
                <a:spcPct val="150000"/>
              </a:lnSpc>
              <a:buFont typeface="Wingdings" charset="2"/>
              <a:buChar char="Ø"/>
            </a:pPr>
            <a:r>
              <a:rPr lang="zh-CN" altLang="en-US" sz="2400"/>
              <a:t>提高实现质量</a:t>
            </a:r>
            <a:endParaRPr lang="en-US" altLang="zh-CN" sz="2400"/>
          </a:p>
          <a:p>
            <a:pPr lvl="4" indent="457200" algn="l" rtl="0" latinLnBrk="1" hangingPunct="0">
              <a:lnSpc>
                <a:spcPct val="150000"/>
              </a:lnSpc>
            </a:pPr>
            <a:r>
              <a:rPr lang="zh-CN" altLang="en-US" sz="2000"/>
              <a:t>单元测试不保证程序做正确的事，但能帮助保证程序正确地做事，从而提高实现质量。</a:t>
            </a:r>
            <a:endParaRPr lang="en-US" altLang="zh-CN" sz="2000"/>
          </a:p>
          <a:p>
            <a:pPr marL="457200" lvl="4" indent="-457200" algn="l" rtl="0" latinLnBrk="1" hangingPunct="0">
              <a:lnSpc>
                <a:spcPct val="150000"/>
              </a:lnSpc>
              <a:buFont typeface="Wingdings" charset="2"/>
              <a:buChar char="Ø"/>
            </a:pPr>
            <a:r>
              <a:rPr lang="zh-CN" altLang="en-US" sz="2400"/>
              <a:t>测试成本低</a:t>
            </a:r>
            <a:endParaRPr lang="en-US" altLang="zh-CN" sz="2400"/>
          </a:p>
          <a:p>
            <a:pPr lvl="4" indent="457200" algn="l" rtl="0" latinLnBrk="1" hangingPunct="0">
              <a:lnSpc>
                <a:spcPct val="150000"/>
              </a:lnSpc>
            </a:pPr>
            <a:r>
              <a:rPr lang="zh-CN" altLang="en-US" sz="2000"/>
              <a:t>相比集成测试、验收测试，单元测试所依赖的外部环境少，自动化程度高，时间短，节约了测试成本。</a:t>
            </a:r>
            <a:endParaRPr lang="en-US" altLang="zh-CN" sz="2000"/>
          </a:p>
          <a:p>
            <a:pPr marL="457200" lvl="4" indent="-457200" algn="l" rtl="0" latinLnBrk="1" hangingPunct="0">
              <a:lnSpc>
                <a:spcPct val="150000"/>
              </a:lnSpc>
              <a:buFont typeface="Wingdings" charset="2"/>
              <a:buChar char="Ø"/>
            </a:pPr>
            <a:r>
              <a:rPr lang="zh-CN" altLang="en-US" sz="2400"/>
              <a:t>反馈速度快</a:t>
            </a:r>
            <a:endParaRPr lang="en-US" altLang="zh-CN" sz="2400"/>
          </a:p>
          <a:p>
            <a:pPr lvl="4" indent="457200" algn="l" rtl="0" latinLnBrk="1" hangingPunct="0">
              <a:lnSpc>
                <a:spcPct val="150000"/>
              </a:lnSpc>
            </a:pPr>
            <a:r>
              <a:rPr lang="zh-CN" altLang="en-US" sz="2000"/>
              <a:t>单元测试提供快速反馈，把</a:t>
            </a:r>
            <a:r>
              <a:rPr lang="en-US" altLang="zh-CN" sz="2000"/>
              <a:t>bug</a:t>
            </a:r>
            <a:r>
              <a:rPr lang="zh-CN" altLang="en-US" sz="2000"/>
              <a:t>消灭在开发阶段，减少问题流到集成测试、验收测试和用户，降低了软件质量控制的成本。</a:t>
            </a:r>
            <a:endParaRPr lang="en-US" altLang="zh-CN" sz="2000"/>
          </a:p>
          <a:p>
            <a:pPr lvl="4" indent="457200" algn="l" rtl="0" latinLnBrk="1" hangingPunct="0">
              <a:lnSpc>
                <a:spcPct val="150000"/>
              </a:lnSpc>
            </a:pPr>
            <a:endParaRPr lang="en-US" altLang="zh-CN" sz="2000"/>
          </a:p>
        </p:txBody>
      </p:sp>
    </p:spTree>
    <p:extLst>
      <p:ext uri="{BB962C8B-B14F-4D97-AF65-F5344CB8AC3E}">
        <p14:creationId xmlns:p14="http://schemas.microsoft.com/office/powerpoint/2010/main" val="7224349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zh-CN" altLang="en-US">
                <a:solidFill>
                  <a:srgbClr val="000000"/>
                </a:solidFill>
              </a:rPr>
              <a:t>为什么做单元测试</a:t>
            </a:r>
            <a:endParaRPr lang="zh-CN" altLang="en-US" dirty="0"/>
          </a:p>
        </p:txBody>
      </p:sp>
      <p:sp>
        <p:nvSpPr>
          <p:cNvPr id="3" name="文本框 2"/>
          <p:cNvSpPr txBox="1"/>
          <p:nvPr/>
        </p:nvSpPr>
        <p:spPr>
          <a:xfrm>
            <a:off x="251520" y="1124744"/>
            <a:ext cx="8640960" cy="449866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lvl="4" indent="-457200" algn="l" rtl="0" latinLnBrk="1" hangingPunct="0">
              <a:lnSpc>
                <a:spcPct val="150000"/>
              </a:lnSpc>
              <a:buFont typeface="Wingdings" charset="2"/>
              <a:buChar char="Ø"/>
            </a:pPr>
            <a:r>
              <a:rPr lang="zh-CN" altLang="en-US" sz="2400"/>
              <a:t>利于重构</a:t>
            </a:r>
            <a:endParaRPr lang="en-US" altLang="zh-CN" sz="2400"/>
          </a:p>
          <a:p>
            <a:pPr lvl="4" indent="457200" algn="l" rtl="0" latinLnBrk="1" hangingPunct="0">
              <a:lnSpc>
                <a:spcPct val="150000"/>
              </a:lnSpc>
            </a:pPr>
            <a:r>
              <a:rPr lang="zh-CN" altLang="en-US" sz="2000"/>
              <a:t>由于有单元测试作为回归测试用例，有助于预防在重构过程中引入</a:t>
            </a:r>
            <a:r>
              <a:rPr lang="en-US" altLang="zh-CN" sz="2000"/>
              <a:t>bug</a:t>
            </a:r>
            <a:r>
              <a:rPr lang="zh-CN" altLang="en-US" sz="2000"/>
              <a:t>。</a:t>
            </a:r>
            <a:endParaRPr lang="en-US" altLang="zh-CN" sz="2000"/>
          </a:p>
          <a:p>
            <a:pPr marL="457200" lvl="4" indent="-457200" algn="l" rtl="0" latinLnBrk="1" hangingPunct="0">
              <a:lnSpc>
                <a:spcPct val="150000"/>
              </a:lnSpc>
              <a:buFont typeface="Wingdings" charset="2"/>
              <a:buChar char="Ø"/>
            </a:pPr>
            <a:r>
              <a:rPr lang="zh-CN" altLang="en-US" sz="2400"/>
              <a:t>文档作用</a:t>
            </a:r>
            <a:endParaRPr lang="en-US" altLang="zh-CN" sz="2400"/>
          </a:p>
          <a:p>
            <a:pPr lvl="4" indent="457200" algn="l" rtl="0" latinLnBrk="1" hangingPunct="0">
              <a:lnSpc>
                <a:spcPct val="150000"/>
              </a:lnSpc>
            </a:pPr>
            <a:r>
              <a:rPr lang="zh-CN" altLang="en-US" sz="2000"/>
              <a:t>单元测试提供了系统的一种文档记录。借助于查看单元测试提供的功能和单元测试中如何使用程序单元，开发人员可以直观的理解程序单元的基础</a:t>
            </a:r>
            <a:r>
              <a:rPr lang="en-US" altLang="zh-CN" sz="2000"/>
              <a:t>API</a:t>
            </a:r>
          </a:p>
          <a:p>
            <a:pPr marL="457200" lvl="4" indent="-457200" algn="l" rtl="0" latinLnBrk="1" hangingPunct="0">
              <a:lnSpc>
                <a:spcPct val="150000"/>
              </a:lnSpc>
              <a:buFont typeface="Wingdings" charset="2"/>
              <a:buChar char="Ø"/>
            </a:pPr>
            <a:r>
              <a:rPr lang="zh-CN" altLang="en-US" sz="2400"/>
              <a:t>对设计的反馈</a:t>
            </a:r>
            <a:endParaRPr lang="en-US" altLang="zh-CN" sz="2400"/>
          </a:p>
          <a:p>
            <a:pPr lvl="4" indent="457200" algn="l" rtl="0" latinLnBrk="1" hangingPunct="0">
              <a:lnSpc>
                <a:spcPct val="150000"/>
              </a:lnSpc>
            </a:pPr>
            <a:r>
              <a:rPr lang="zh-CN" altLang="en-US" sz="2000"/>
              <a:t>一个模块很难进行单元测试通常是不良设计的信号，单元测试可以反过来指导设计出高内聚、低耦合的模块。</a:t>
            </a:r>
            <a:endParaRPr lang="en-US" altLang="zh-CN" sz="2000"/>
          </a:p>
        </p:txBody>
      </p:sp>
    </p:spTree>
    <p:extLst>
      <p:ext uri="{BB962C8B-B14F-4D97-AF65-F5344CB8AC3E}">
        <p14:creationId xmlns:p14="http://schemas.microsoft.com/office/powerpoint/2010/main" val="3161076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en-US" altLang="zh-CN" dirty="0">
                <a:solidFill>
                  <a:srgbClr val="000000"/>
                </a:solidFill>
              </a:rPr>
              <a:t>iOS APP</a:t>
            </a:r>
            <a:r>
              <a:rPr lang="zh-CN" altLang="en-US" dirty="0">
                <a:solidFill>
                  <a:srgbClr val="000000"/>
                </a:solidFill>
              </a:rPr>
              <a:t>测试</a:t>
            </a:r>
            <a:endParaRPr lang="zh-CN" altLang="en-US" dirty="0"/>
          </a:p>
        </p:txBody>
      </p:sp>
      <p:sp>
        <p:nvSpPr>
          <p:cNvPr id="3" name="文本框 2"/>
          <p:cNvSpPr txBox="1"/>
          <p:nvPr/>
        </p:nvSpPr>
        <p:spPr>
          <a:xfrm>
            <a:off x="251520" y="1124744"/>
            <a:ext cx="8640960" cy="504753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lvl="4" indent="0" algn="l" rtl="0" latinLnBrk="1" hangingPunct="0">
              <a:lnSpc>
                <a:spcPct val="150000"/>
              </a:lnSpc>
            </a:pPr>
            <a:r>
              <a:rPr lang="zh-CN" altLang="en-US" sz="2400"/>
              <a:t>单元测试与</a:t>
            </a:r>
            <a:r>
              <a:rPr lang="en-US" altLang="zh-CN" sz="2400"/>
              <a:t>UI</a:t>
            </a:r>
            <a:r>
              <a:rPr lang="zh-CN" altLang="en-US" sz="2400"/>
              <a:t>测试</a:t>
            </a:r>
            <a:endParaRPr lang="en-US" altLang="zh-CN" sz="2400"/>
          </a:p>
          <a:p>
            <a:pPr lvl="4" indent="457200" algn="l" rtl="0" latinLnBrk="1" hangingPunct="0">
              <a:lnSpc>
                <a:spcPct val="150000"/>
              </a:lnSpc>
            </a:pPr>
            <a:r>
              <a:rPr lang="en-US" altLang="zh-CN" sz="2400"/>
              <a:t>UI testing differs from unit testing in fundamental ways. Unit testing enables you to work within your app's scope and allows you to exercise functions and methods with full access to your app's variables and state.</a:t>
            </a:r>
          </a:p>
          <a:p>
            <a:pPr lvl="4" indent="457200" algn="l" rtl="0" latinLnBrk="1" hangingPunct="0">
              <a:lnSpc>
                <a:spcPct val="150000"/>
              </a:lnSpc>
            </a:pPr>
            <a:r>
              <a:rPr lang="en-US" altLang="zh-CN" sz="2400"/>
              <a:t> UI testing exercises your app's UI in the same way that users do without access to your app's internal methods, functions, and variables. This enables your tests to see the app the same way a user does, exposing UI problems that users encounter.</a:t>
            </a:r>
          </a:p>
        </p:txBody>
      </p:sp>
    </p:spTree>
    <p:extLst>
      <p:ext uri="{BB962C8B-B14F-4D97-AF65-F5344CB8AC3E}">
        <p14:creationId xmlns:p14="http://schemas.microsoft.com/office/powerpoint/2010/main" val="15725018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en-US" altLang="zh-CN" dirty="0">
                <a:solidFill>
                  <a:srgbClr val="000000"/>
                </a:solidFill>
              </a:rPr>
              <a:t>iOS APP</a:t>
            </a:r>
            <a:r>
              <a:rPr lang="zh-CN" altLang="en-US" dirty="0">
                <a:solidFill>
                  <a:srgbClr val="000000"/>
                </a:solidFill>
              </a:rPr>
              <a:t>测试</a:t>
            </a:r>
            <a:endParaRPr lang="zh-CN" altLang="en-US" dirty="0"/>
          </a:p>
        </p:txBody>
      </p:sp>
      <p:pic>
        <p:nvPicPr>
          <p:cNvPr id="5" name="图片 4"/>
          <p:cNvPicPr>
            <a:picLocks noChangeAspect="1"/>
          </p:cNvPicPr>
          <p:nvPr/>
        </p:nvPicPr>
        <p:blipFill>
          <a:blip r:embed="rId3"/>
          <a:stretch>
            <a:fillRect/>
          </a:stretch>
        </p:blipFill>
        <p:spPr>
          <a:xfrm>
            <a:off x="0" y="1196752"/>
            <a:ext cx="9144000" cy="5680223"/>
          </a:xfrm>
          <a:prstGeom prst="rect">
            <a:avLst/>
          </a:prstGeom>
        </p:spPr>
      </p:pic>
    </p:spTree>
    <p:extLst>
      <p:ext uri="{BB962C8B-B14F-4D97-AF65-F5344CB8AC3E}">
        <p14:creationId xmlns:p14="http://schemas.microsoft.com/office/powerpoint/2010/main" val="38886489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en-US" altLang="zh-CN" dirty="0"/>
              <a:t>XCTest</a:t>
            </a:r>
            <a:r>
              <a:rPr lang="zh-CN" altLang="en-US" dirty="0"/>
              <a:t>使用</a:t>
            </a:r>
          </a:p>
        </p:txBody>
      </p:sp>
      <p:pic>
        <p:nvPicPr>
          <p:cNvPr id="4" name="图片 3"/>
          <p:cNvPicPr>
            <a:picLocks noChangeAspect="1"/>
          </p:cNvPicPr>
          <p:nvPr/>
        </p:nvPicPr>
        <p:blipFill>
          <a:blip r:embed="rId3"/>
          <a:stretch>
            <a:fillRect/>
          </a:stretch>
        </p:blipFill>
        <p:spPr>
          <a:xfrm>
            <a:off x="323528" y="1556792"/>
            <a:ext cx="7427854" cy="5301208"/>
          </a:xfrm>
          <a:prstGeom prst="rect">
            <a:avLst/>
          </a:prstGeom>
        </p:spPr>
      </p:pic>
      <p:sp>
        <p:nvSpPr>
          <p:cNvPr id="5" name="文本框 4"/>
          <p:cNvSpPr txBox="1"/>
          <p:nvPr/>
        </p:nvSpPr>
        <p:spPr>
          <a:xfrm>
            <a:off x="251520" y="1052736"/>
            <a:ext cx="4798748" cy="46166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kumimoji="0" lang="zh-CN" altLang="en-US" sz="2400" b="0" i="0" u="none" strike="noStrike" cap="none" spc="0" normalizeH="0" baseline="0">
                <a:ln>
                  <a:noFill/>
                </a:ln>
                <a:solidFill>
                  <a:srgbClr val="000000"/>
                </a:solidFill>
                <a:effectLst/>
                <a:uFillTx/>
                <a:latin typeface="Calibri"/>
                <a:ea typeface="Calibri"/>
                <a:cs typeface="Calibri"/>
                <a:sym typeface="Calibri"/>
              </a:rPr>
              <a:t>新建项目时，添加单元测试</a:t>
            </a:r>
            <a:r>
              <a:rPr kumimoji="0" lang="en-US" altLang="zh-CN" sz="2400" b="0" i="0" u="none" strike="noStrike" cap="none" spc="0" normalizeH="0" baseline="0">
                <a:ln>
                  <a:noFill/>
                </a:ln>
                <a:solidFill>
                  <a:srgbClr val="000000"/>
                </a:solidFill>
                <a:effectLst/>
                <a:uFillTx/>
                <a:latin typeface="Calibri"/>
                <a:ea typeface="Calibri"/>
                <a:cs typeface="Calibri"/>
                <a:sym typeface="Calibri"/>
              </a:rPr>
              <a:t>/UI</a:t>
            </a:r>
            <a:r>
              <a:rPr kumimoji="0" lang="zh-CN" altLang="en-US" sz="2400" b="0" i="0" u="none" strike="noStrike" cap="none" spc="0" normalizeH="0" baseline="0">
                <a:ln>
                  <a:noFill/>
                </a:ln>
                <a:solidFill>
                  <a:srgbClr val="000000"/>
                </a:solidFill>
                <a:effectLst/>
                <a:uFillTx/>
                <a:latin typeface="Calibri"/>
                <a:ea typeface="Calibri"/>
                <a:cs typeface="Calibri"/>
                <a:sym typeface="Calibri"/>
              </a:rPr>
              <a:t>测试</a:t>
            </a:r>
          </a:p>
        </p:txBody>
      </p:sp>
      <p:pic>
        <p:nvPicPr>
          <p:cNvPr id="7" name="图片 6"/>
          <p:cNvPicPr>
            <a:picLocks noChangeAspect="1"/>
          </p:cNvPicPr>
          <p:nvPr/>
        </p:nvPicPr>
        <p:blipFill>
          <a:blip r:embed="rId4"/>
          <a:stretch>
            <a:fillRect/>
          </a:stretch>
        </p:blipFill>
        <p:spPr>
          <a:xfrm>
            <a:off x="4644009" y="1546411"/>
            <a:ext cx="4499992" cy="5338973"/>
          </a:xfrm>
          <a:prstGeom prst="rect">
            <a:avLst/>
          </a:prstGeom>
        </p:spPr>
      </p:pic>
    </p:spTree>
    <p:extLst>
      <p:ext uri="{BB962C8B-B14F-4D97-AF65-F5344CB8AC3E}">
        <p14:creationId xmlns:p14="http://schemas.microsoft.com/office/powerpoint/2010/main" val="1842373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rtl="0"/>
            <a:r>
              <a:rPr lang="en-US" altLang="zh-CN" dirty="0"/>
              <a:t>XCTest</a:t>
            </a:r>
            <a:r>
              <a:rPr lang="zh-CN" altLang="en-US" dirty="0"/>
              <a:t>使用</a:t>
            </a:r>
          </a:p>
        </p:txBody>
      </p:sp>
      <p:sp>
        <p:nvSpPr>
          <p:cNvPr id="5" name="文本框 4"/>
          <p:cNvSpPr txBox="1"/>
          <p:nvPr/>
        </p:nvSpPr>
        <p:spPr>
          <a:xfrm>
            <a:off x="251520" y="1052736"/>
            <a:ext cx="4798748" cy="46166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1" hangingPunct="0">
              <a:lnSpc>
                <a:spcPct val="100000"/>
              </a:lnSpc>
              <a:spcBef>
                <a:spcPts val="0"/>
              </a:spcBef>
              <a:spcAft>
                <a:spcPts val="0"/>
              </a:spcAft>
              <a:buClrTx/>
              <a:buSzTx/>
              <a:buFontTx/>
              <a:buNone/>
              <a:tabLst/>
            </a:pPr>
            <a:r>
              <a:rPr kumimoji="0" lang="zh-CN" altLang="en-US" sz="2400" b="0" i="0" u="none" strike="noStrike" cap="none" spc="0" normalizeH="0" baseline="0">
                <a:ln>
                  <a:noFill/>
                </a:ln>
                <a:solidFill>
                  <a:srgbClr val="000000"/>
                </a:solidFill>
                <a:effectLst/>
                <a:uFillTx/>
                <a:latin typeface="Calibri"/>
                <a:ea typeface="Calibri"/>
                <a:cs typeface="Calibri"/>
                <a:sym typeface="Calibri"/>
              </a:rPr>
              <a:t>在现有项目中添加单元测试</a:t>
            </a:r>
            <a:r>
              <a:rPr kumimoji="0" lang="en-US" altLang="zh-CN" sz="2400" b="0" i="0" u="none" strike="noStrike" cap="none" spc="0" normalizeH="0" baseline="0">
                <a:ln>
                  <a:noFill/>
                </a:ln>
                <a:solidFill>
                  <a:srgbClr val="000000"/>
                </a:solidFill>
                <a:effectLst/>
                <a:uFillTx/>
                <a:latin typeface="Calibri"/>
                <a:ea typeface="Calibri"/>
                <a:cs typeface="Calibri"/>
                <a:sym typeface="Calibri"/>
              </a:rPr>
              <a:t>/UI</a:t>
            </a:r>
            <a:r>
              <a:rPr kumimoji="0" lang="zh-CN" altLang="en-US" sz="2400" b="0" i="0" u="none" strike="noStrike" cap="none" spc="0" normalizeH="0" baseline="0">
                <a:ln>
                  <a:noFill/>
                </a:ln>
                <a:solidFill>
                  <a:srgbClr val="000000"/>
                </a:solidFill>
                <a:effectLst/>
                <a:uFillTx/>
                <a:latin typeface="Calibri"/>
                <a:ea typeface="Calibri"/>
                <a:cs typeface="Calibri"/>
                <a:sym typeface="Calibri"/>
              </a:rPr>
              <a:t>测试</a:t>
            </a:r>
          </a:p>
        </p:txBody>
      </p:sp>
      <p:pic>
        <p:nvPicPr>
          <p:cNvPr id="3" name="图片 2"/>
          <p:cNvPicPr>
            <a:picLocks noChangeAspect="1"/>
          </p:cNvPicPr>
          <p:nvPr/>
        </p:nvPicPr>
        <p:blipFill>
          <a:blip r:embed="rId3"/>
          <a:stretch>
            <a:fillRect/>
          </a:stretch>
        </p:blipFill>
        <p:spPr>
          <a:xfrm>
            <a:off x="251520" y="1628800"/>
            <a:ext cx="5589822" cy="5060032"/>
          </a:xfrm>
          <a:prstGeom prst="rect">
            <a:avLst/>
          </a:prstGeom>
        </p:spPr>
      </p:pic>
      <p:pic>
        <p:nvPicPr>
          <p:cNvPr id="6" name="图片 5"/>
          <p:cNvPicPr>
            <a:picLocks noChangeAspect="1"/>
          </p:cNvPicPr>
          <p:nvPr/>
        </p:nvPicPr>
        <p:blipFill>
          <a:blip r:embed="rId4"/>
          <a:stretch>
            <a:fillRect/>
          </a:stretch>
        </p:blipFill>
        <p:spPr>
          <a:xfrm>
            <a:off x="827584" y="1610666"/>
            <a:ext cx="7416824" cy="5251030"/>
          </a:xfrm>
          <a:prstGeom prst="rect">
            <a:avLst/>
          </a:prstGeom>
        </p:spPr>
      </p:pic>
      <p:pic>
        <p:nvPicPr>
          <p:cNvPr id="7" name="图片 6"/>
          <p:cNvPicPr>
            <a:picLocks noChangeAspect="1"/>
          </p:cNvPicPr>
          <p:nvPr/>
        </p:nvPicPr>
        <p:blipFill>
          <a:blip r:embed="rId5"/>
          <a:stretch>
            <a:fillRect/>
          </a:stretch>
        </p:blipFill>
        <p:spPr>
          <a:xfrm>
            <a:off x="1602656" y="1542459"/>
            <a:ext cx="7524328" cy="5306413"/>
          </a:xfrm>
          <a:prstGeom prst="rect">
            <a:avLst/>
          </a:prstGeom>
        </p:spPr>
      </p:pic>
    </p:spTree>
    <p:extLst>
      <p:ext uri="{BB962C8B-B14F-4D97-AF65-F5344CB8AC3E}">
        <p14:creationId xmlns:p14="http://schemas.microsoft.com/office/powerpoint/2010/main" val="3460248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4F81BD"/>
          </a:solidFill>
          <a:prstDash val="solid"/>
          <a:bevel/>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F81BD"/>
          </a:solidFill>
          <a:prstDash val="solid"/>
          <a:bevel/>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4F81BD"/>
          </a:solidFill>
          <a:prstDash val="solid"/>
          <a:bevel/>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F81BD"/>
          </a:solidFill>
          <a:prstDash val="solid"/>
          <a:bevel/>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11848</TotalTime>
  <Words>1280</Words>
  <Application>Microsoft Macintosh PowerPoint</Application>
  <PresentationFormat>全屏显示(4:3)</PresentationFormat>
  <Paragraphs>168</Paragraphs>
  <Slides>25</Slides>
  <Notes>25</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25</vt:i4>
      </vt:variant>
    </vt:vector>
  </HeadingPairs>
  <TitlesOfParts>
    <vt:vector size="32" baseType="lpstr">
      <vt:lpstr>Arial</vt:lpstr>
      <vt:lpstr>Calibri</vt:lpstr>
      <vt:lpstr>Helvetica Neue</vt:lpstr>
      <vt:lpstr>Wingdings</vt:lpstr>
      <vt:lpstr>宋体</vt:lpstr>
      <vt:lpstr>微软雅黑</vt:lpstr>
      <vt:lpstr>Default</vt:lpstr>
      <vt:lpstr>iOS APP测试</vt:lpstr>
      <vt:lpstr>iOS App 测试</vt:lpstr>
      <vt:lpstr>什么是单元测试</vt:lpstr>
      <vt:lpstr>为什么做单元测试</vt:lpstr>
      <vt:lpstr>为什么做单元测试</vt:lpstr>
      <vt:lpstr>iOS APP测试</vt:lpstr>
      <vt:lpstr>iOS APP测试</vt:lpstr>
      <vt:lpstr>XCTest使用</vt:lpstr>
      <vt:lpstr>XCTest使用</vt:lpstr>
      <vt:lpstr>XCTest使用</vt:lpstr>
      <vt:lpstr>单测与CocoPods</vt:lpstr>
      <vt:lpstr>单测与CocoPods</vt:lpstr>
      <vt:lpstr>XCTest使用</vt:lpstr>
      <vt:lpstr>为什么做单元测试</vt:lpstr>
      <vt:lpstr>异步测试</vt:lpstr>
      <vt:lpstr>异步测试</vt:lpstr>
      <vt:lpstr>异步测试</vt:lpstr>
      <vt:lpstr>性能测试</vt:lpstr>
      <vt:lpstr>UI测试API</vt:lpstr>
      <vt:lpstr>UI测试API</vt:lpstr>
      <vt:lpstr>执行单元测试</vt:lpstr>
      <vt:lpstr>单元测试报告</vt:lpstr>
      <vt:lpstr>下一步计划</vt:lpstr>
      <vt:lpstr>iOS单元测试</vt:lpstr>
      <vt:lpstr>PowerPoint 演示文稿</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续约移动化</dc:title>
  <dc:creator>杨帆</dc:creator>
  <cp:lastModifiedBy>Microsoft Office 用户</cp:lastModifiedBy>
  <cp:revision>541</cp:revision>
  <dcterms:modified xsi:type="dcterms:W3CDTF">2018-01-23T16:11:05Z</dcterms:modified>
</cp:coreProperties>
</file>